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6" r:id="rId2"/>
    <p:sldId id="258" r:id="rId3"/>
    <p:sldId id="261" r:id="rId4"/>
    <p:sldId id="262" r:id="rId5"/>
    <p:sldId id="263" r:id="rId6"/>
    <p:sldId id="264" r:id="rId7"/>
    <p:sldId id="265" r:id="rId8"/>
    <p:sldId id="270" r:id="rId9"/>
    <p:sldId id="298" r:id="rId10"/>
    <p:sldId id="274" r:id="rId11"/>
    <p:sldId id="275" r:id="rId12"/>
    <p:sldId id="276" r:id="rId13"/>
    <p:sldId id="277" r:id="rId14"/>
    <p:sldId id="278" r:id="rId15"/>
    <p:sldId id="279" r:id="rId16"/>
    <p:sldId id="280" r:id="rId17"/>
    <p:sldId id="282" r:id="rId18"/>
    <p:sldId id="283" r:id="rId19"/>
    <p:sldId id="284" r:id="rId20"/>
    <p:sldId id="285" r:id="rId21"/>
    <p:sldId id="281"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9" r:id="rId35"/>
    <p:sldId id="259" r:id="rId36"/>
    <p:sldId id="268" r:id="rId37"/>
    <p:sldId id="269" r:id="rId38"/>
    <p:sldId id="260" r:id="rId39"/>
  </p:sldIdLst>
  <p:sldSz cx="9144000" cy="6858000" type="screen4x3"/>
  <p:notesSz cx="6954838" cy="9309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385D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9AF70-B39D-6358-26E1-7F378483D121}" v="959" dt="2023-05-27T15:22:40.658"/>
    <p1510:client id="{683E5126-23DF-E04C-701F-E988A4E621E2}" v="152" dt="2023-05-27T17:01:28.768"/>
    <p1510:client id="{A845644F-5982-4004-8660-A11920752A31}" v="11" dt="2023-06-04T10:10:12.675"/>
    <p1510:client id="{CA334496-D124-3174-38EB-F6D3A8DB9588}" v="10" dt="2023-05-27T19:07:19.394"/>
    <p1510:client id="{F5F2A9E6-45AC-4A44-B523-71B76E3A0D26}" v="15" dt="2023-05-27T12:15:35.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8FD2F6-E2F1-1E3A-8F77-52802F6A8C69}"/>
              </a:ext>
            </a:extLst>
          </p:cNvPr>
          <p:cNvSpPr>
            <a:spLocks noGrp="1"/>
          </p:cNvSpPr>
          <p:nvPr>
            <p:ph type="hdr" sz="quarter"/>
          </p:nvPr>
        </p:nvSpPr>
        <p:spPr>
          <a:xfrm>
            <a:off x="0" y="0"/>
            <a:ext cx="3013075" cy="465138"/>
          </a:xfrm>
          <a:prstGeom prst="rect">
            <a:avLst/>
          </a:prstGeom>
        </p:spPr>
        <p:txBody>
          <a:bodyPr vert="horz" lIns="92930" tIns="46465" rIns="92930" bIns="46465" rtlCol="0"/>
          <a:lstStyle>
            <a:lvl1pPr algn="l">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B0CEF9D8-5A0F-C64A-B752-23854E43AC91}"/>
              </a:ext>
            </a:extLst>
          </p:cNvPr>
          <p:cNvSpPr>
            <a:spLocks noGrp="1"/>
          </p:cNvSpPr>
          <p:nvPr>
            <p:ph type="dt" sz="quarter" idx="1"/>
          </p:nvPr>
        </p:nvSpPr>
        <p:spPr>
          <a:xfrm>
            <a:off x="3940175" y="0"/>
            <a:ext cx="3013075" cy="465138"/>
          </a:xfrm>
          <a:prstGeom prst="rect">
            <a:avLst/>
          </a:prstGeom>
        </p:spPr>
        <p:txBody>
          <a:bodyPr vert="horz" lIns="92930" tIns="46465" rIns="92930" bIns="46465" rtlCol="0"/>
          <a:lstStyle>
            <a:lvl1pPr algn="r">
              <a:defRPr sz="1200">
                <a:latin typeface="Arial" charset="0"/>
                <a:cs typeface="Arial" charset="0"/>
              </a:defRPr>
            </a:lvl1pPr>
          </a:lstStyle>
          <a:p>
            <a:pPr>
              <a:defRPr/>
            </a:pPr>
            <a:fld id="{F0A3D427-2CC9-4F7D-9807-C35F05B2E213}" type="datetimeFigureOut">
              <a:rPr lang="en-US"/>
              <a:pPr>
                <a:defRPr/>
              </a:pPr>
              <a:t>6/4/2023</a:t>
            </a:fld>
            <a:endParaRPr lang="en-US"/>
          </a:p>
        </p:txBody>
      </p:sp>
      <p:sp>
        <p:nvSpPr>
          <p:cNvPr id="4" name="Footer Placeholder 3">
            <a:extLst>
              <a:ext uri="{FF2B5EF4-FFF2-40B4-BE49-F238E27FC236}">
                <a16:creationId xmlns:a16="http://schemas.microsoft.com/office/drawing/2014/main" id="{0F8A55C1-2589-F427-656D-F569558E9B22}"/>
              </a:ext>
            </a:extLst>
          </p:cNvPr>
          <p:cNvSpPr>
            <a:spLocks noGrp="1"/>
          </p:cNvSpPr>
          <p:nvPr>
            <p:ph type="ftr" sz="quarter" idx="2"/>
          </p:nvPr>
        </p:nvSpPr>
        <p:spPr>
          <a:xfrm>
            <a:off x="0" y="8842375"/>
            <a:ext cx="3013075" cy="465138"/>
          </a:xfrm>
          <a:prstGeom prst="rect">
            <a:avLst/>
          </a:prstGeom>
        </p:spPr>
        <p:txBody>
          <a:bodyPr vert="horz" lIns="92930" tIns="46465" rIns="92930" bIns="46465" rtlCol="0" anchor="b"/>
          <a:lstStyle>
            <a:lvl1pPr algn="l">
              <a:defRPr sz="1200">
                <a:latin typeface="Arial" charset="0"/>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73231F04-78CA-E184-7C61-90B07C0B7150}"/>
              </a:ext>
            </a:extLst>
          </p:cNvPr>
          <p:cNvSpPr>
            <a:spLocks noGrp="1"/>
          </p:cNvSpPr>
          <p:nvPr>
            <p:ph type="sldNum" sz="quarter" idx="3"/>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a:defRPr sz="1200"/>
            </a:lvl1pPr>
          </a:lstStyle>
          <a:p>
            <a:fld id="{D2726D6F-CA6B-458E-9492-70C78E0782EE}"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6576A-D6D7-72F6-A0A0-35889E0B1C25}"/>
              </a:ext>
            </a:extLst>
          </p:cNvPr>
          <p:cNvSpPr>
            <a:spLocks noGrp="1"/>
          </p:cNvSpPr>
          <p:nvPr>
            <p:ph type="hdr" sz="quarter"/>
          </p:nvPr>
        </p:nvSpPr>
        <p:spPr>
          <a:xfrm>
            <a:off x="0" y="0"/>
            <a:ext cx="3013075" cy="465138"/>
          </a:xfrm>
          <a:prstGeom prst="rect">
            <a:avLst/>
          </a:prstGeom>
        </p:spPr>
        <p:txBody>
          <a:bodyPr vert="horz" lIns="92930" tIns="46465" rIns="92930" bIns="46465"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BFB3B831-6264-9958-CE05-4B28C1099190}"/>
              </a:ext>
            </a:extLst>
          </p:cNvPr>
          <p:cNvSpPr>
            <a:spLocks noGrp="1"/>
          </p:cNvSpPr>
          <p:nvPr>
            <p:ph type="dt" idx="1"/>
          </p:nvPr>
        </p:nvSpPr>
        <p:spPr>
          <a:xfrm>
            <a:off x="3940175" y="0"/>
            <a:ext cx="3013075" cy="465138"/>
          </a:xfrm>
          <a:prstGeom prst="rect">
            <a:avLst/>
          </a:prstGeom>
        </p:spPr>
        <p:txBody>
          <a:bodyPr vert="horz" lIns="92930" tIns="46465" rIns="92930" bIns="46465" rtlCol="0"/>
          <a:lstStyle>
            <a:lvl1pPr algn="r" eaLnBrk="1" fontAlgn="auto" hangingPunct="1">
              <a:spcBef>
                <a:spcPts val="0"/>
              </a:spcBef>
              <a:spcAft>
                <a:spcPts val="0"/>
              </a:spcAft>
              <a:defRPr sz="1200">
                <a:latin typeface="+mn-lt"/>
                <a:cs typeface="+mn-cs"/>
              </a:defRPr>
            </a:lvl1pPr>
          </a:lstStyle>
          <a:p>
            <a:pPr>
              <a:defRPr/>
            </a:pPr>
            <a:fld id="{6075429E-2E2E-4003-AC44-B3020B8D0095}" type="datetimeFigureOut">
              <a:rPr lang="en-US"/>
              <a:pPr>
                <a:defRPr/>
              </a:pPr>
              <a:t>6/4/2023</a:t>
            </a:fld>
            <a:endParaRPr lang="en-US"/>
          </a:p>
        </p:txBody>
      </p:sp>
      <p:sp>
        <p:nvSpPr>
          <p:cNvPr id="4" name="Slide Image Placeholder 3">
            <a:extLst>
              <a:ext uri="{FF2B5EF4-FFF2-40B4-BE49-F238E27FC236}">
                <a16:creationId xmlns:a16="http://schemas.microsoft.com/office/drawing/2014/main" id="{18B06A47-942E-7087-1E52-1F4B3001385E}"/>
              </a:ext>
            </a:extLst>
          </p:cNvPr>
          <p:cNvSpPr>
            <a:spLocks noGrp="1" noRot="1" noChangeAspect="1"/>
          </p:cNvSpPr>
          <p:nvPr>
            <p:ph type="sldImg" idx="2"/>
          </p:nvPr>
        </p:nvSpPr>
        <p:spPr>
          <a:xfrm>
            <a:off x="1150938" y="698500"/>
            <a:ext cx="4652962" cy="3490913"/>
          </a:xfrm>
          <a:prstGeom prst="rect">
            <a:avLst/>
          </a:prstGeom>
          <a:noFill/>
          <a:ln w="12700">
            <a:solidFill>
              <a:prstClr val="black"/>
            </a:solidFill>
          </a:ln>
        </p:spPr>
        <p:txBody>
          <a:bodyPr vert="horz" lIns="92930" tIns="46465" rIns="92930" bIns="46465" rtlCol="0" anchor="ctr"/>
          <a:lstStyle/>
          <a:p>
            <a:pPr lvl="0"/>
            <a:endParaRPr lang="en-US" noProof="0"/>
          </a:p>
        </p:txBody>
      </p:sp>
      <p:sp>
        <p:nvSpPr>
          <p:cNvPr id="5" name="Notes Placeholder 4">
            <a:extLst>
              <a:ext uri="{FF2B5EF4-FFF2-40B4-BE49-F238E27FC236}">
                <a16:creationId xmlns:a16="http://schemas.microsoft.com/office/drawing/2014/main" id="{7B6121AF-5B87-853D-C1A3-B0ABB2F42AD3}"/>
              </a:ext>
            </a:extLst>
          </p:cNvPr>
          <p:cNvSpPr>
            <a:spLocks noGrp="1"/>
          </p:cNvSpPr>
          <p:nvPr>
            <p:ph type="body" sz="quarter" idx="3"/>
          </p:nvPr>
        </p:nvSpPr>
        <p:spPr>
          <a:xfrm>
            <a:off x="695325" y="4421188"/>
            <a:ext cx="5564188" cy="4189412"/>
          </a:xfrm>
          <a:prstGeom prst="rect">
            <a:avLst/>
          </a:prstGeom>
        </p:spPr>
        <p:txBody>
          <a:bodyPr vert="horz" lIns="92930" tIns="46465" rIns="92930" bIns="4646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D080CDCC-69D1-82A3-0EF4-3B04FB6E71BC}"/>
              </a:ext>
            </a:extLst>
          </p:cNvPr>
          <p:cNvSpPr>
            <a:spLocks noGrp="1"/>
          </p:cNvSpPr>
          <p:nvPr>
            <p:ph type="ftr" sz="quarter" idx="4"/>
          </p:nvPr>
        </p:nvSpPr>
        <p:spPr>
          <a:xfrm>
            <a:off x="0" y="8842375"/>
            <a:ext cx="3013075" cy="465138"/>
          </a:xfrm>
          <a:prstGeom prst="rect">
            <a:avLst/>
          </a:prstGeom>
        </p:spPr>
        <p:txBody>
          <a:bodyPr vert="horz" lIns="92930" tIns="46465" rIns="92930" bIns="46465"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33B0A14A-9583-5889-40B4-C88CD6DC8804}"/>
              </a:ext>
            </a:extLst>
          </p:cNvPr>
          <p:cNvSpPr>
            <a:spLocks noGrp="1"/>
          </p:cNvSpPr>
          <p:nvPr>
            <p:ph type="sldNum" sz="quarter" idx="5"/>
          </p:nvPr>
        </p:nvSpPr>
        <p:spPr>
          <a:xfrm>
            <a:off x="3940175" y="8842375"/>
            <a:ext cx="3013075" cy="465138"/>
          </a:xfrm>
          <a:prstGeom prst="rect">
            <a:avLst/>
          </a:prstGeom>
        </p:spPr>
        <p:txBody>
          <a:bodyPr vert="horz" wrap="square" lIns="92930" tIns="46465" rIns="92930" bIns="46465" numCol="1" anchor="b" anchorCtr="0" compatLnSpc="1">
            <a:prstTxWarp prst="textNoShape">
              <a:avLst/>
            </a:prstTxWarp>
          </a:bodyPr>
          <a:lstStyle>
            <a:lvl1pPr algn="r" eaLnBrk="1" hangingPunct="1">
              <a:defRPr sz="1200">
                <a:latin typeface="Calibri" panose="020F0502020204030204" pitchFamily="34" charset="0"/>
              </a:defRPr>
            </a:lvl1pPr>
          </a:lstStyle>
          <a:p>
            <a:fld id="{41655D8D-D83E-479D-A420-54BCC391929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D742945E-12CC-B63E-DC89-4F520B9432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18A59218-5F12-8700-79ED-EAD31C8BCE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220" name="Slide Number Placeholder 3">
            <a:extLst>
              <a:ext uri="{FF2B5EF4-FFF2-40B4-BE49-F238E27FC236}">
                <a16:creationId xmlns:a16="http://schemas.microsoft.com/office/drawing/2014/main" id="{10F19005-FA57-AAAD-3E24-E4AB0EFD39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59B31E7-23C2-4D81-8DCB-0BBEEF7E086D}" type="slidenum">
              <a:rPr lang="en-US" altLang="en-US">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2ED63835-4199-C45B-DC71-51432CE86F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A973D142-2409-668A-3D33-96D65394C7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B584BFE2-2FA2-0D86-AFF4-52078B2BAA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B3B0EE-6CD2-403A-B840-C3A1ED4A7A46}" type="slidenum">
              <a:rPr lang="en-US" altLang="en-US">
                <a:latin typeface="Calibri" panose="020F0502020204030204" pitchFamily="34" charset="0"/>
              </a:rPr>
              <a:pPr/>
              <a:t>2</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AF0555-971E-3E22-4078-5FC270A8E49D}"/>
              </a:ext>
            </a:extLst>
          </p:cNvPr>
          <p:cNvSpPr/>
          <p:nvPr userDrawn="1"/>
        </p:nvSpPr>
        <p:spPr>
          <a:xfrm>
            <a:off x="685800" y="3200400"/>
            <a:ext cx="38100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r>
              <a:rPr lang="en-US" sz="2400" b="1"/>
              <a:t>Presented by</a:t>
            </a:r>
          </a:p>
        </p:txBody>
      </p:sp>
      <p:sp>
        <p:nvSpPr>
          <p:cNvPr id="5" name="Rectangle 4">
            <a:extLst>
              <a:ext uri="{FF2B5EF4-FFF2-40B4-BE49-F238E27FC236}">
                <a16:creationId xmlns:a16="http://schemas.microsoft.com/office/drawing/2014/main" id="{F129915B-557C-150E-F1F5-8B1F4C5F2FFA}"/>
              </a:ext>
            </a:extLst>
          </p:cNvPr>
          <p:cNvSpPr/>
          <p:nvPr userDrawn="1"/>
        </p:nvSpPr>
        <p:spPr>
          <a:xfrm>
            <a:off x="4800600" y="3200400"/>
            <a:ext cx="3962400" cy="533400"/>
          </a:xfrm>
          <a:prstGeom prst="rect">
            <a:avLst/>
          </a:prstGeom>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r>
              <a:rPr lang="en-US" sz="2400" b="1"/>
              <a:t>Supervised by</a:t>
            </a:r>
          </a:p>
        </p:txBody>
      </p:sp>
      <p:pic>
        <p:nvPicPr>
          <p:cNvPr id="6" name="Picture 8">
            <a:extLst>
              <a:ext uri="{FF2B5EF4-FFF2-40B4-BE49-F238E27FC236}">
                <a16:creationId xmlns:a16="http://schemas.microsoft.com/office/drawing/2014/main" id="{2738335C-FDB9-6E3C-9029-9B87D56255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57769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43000"/>
            <a:ext cx="7772400" cy="1752600"/>
          </a:xfrm>
        </p:spPr>
        <p:txBody>
          <a:bodyPr/>
          <a:lstStyle>
            <a:lvl1pPr>
              <a:defRPr b="1">
                <a:solidFill>
                  <a:schemeClr val="accent1">
                    <a:lumMod val="75000"/>
                  </a:schemeClr>
                </a:solidFill>
                <a:effectLst>
                  <a:outerShdw blurRad="38100" dist="38100" dir="2700000" algn="tl">
                    <a:srgbClr val="000000">
                      <a:alpha val="43137"/>
                    </a:srgbClr>
                  </a:outerShdw>
                </a:effectLst>
                <a:latin typeface="+mj-lt"/>
                <a:cs typeface="Times New Roman" pitchFamily="18" charset="0"/>
              </a:defRPr>
            </a:lvl1pPr>
          </a:lstStyle>
          <a:p>
            <a:r>
              <a:rPr lang="en-US"/>
              <a:t>Click to edit Master title style</a:t>
            </a:r>
          </a:p>
        </p:txBody>
      </p:sp>
      <p:sp>
        <p:nvSpPr>
          <p:cNvPr id="3" name="Subtitle 2"/>
          <p:cNvSpPr>
            <a:spLocks noGrp="1"/>
          </p:cNvSpPr>
          <p:nvPr>
            <p:ph type="subTitle" idx="1"/>
          </p:nvPr>
        </p:nvSpPr>
        <p:spPr>
          <a:xfrm>
            <a:off x="685800" y="3886200"/>
            <a:ext cx="3886200" cy="2209800"/>
          </a:xfrm>
        </p:spPr>
        <p:txBody>
          <a:bodyPr>
            <a:normAutofit/>
          </a:bodyPr>
          <a:lstStyle>
            <a:lvl1pPr marL="0" indent="0" algn="ctr">
              <a:buNone/>
              <a:defRPr sz="2700">
                <a:solidFill>
                  <a:schemeClr val="accent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27"/>
          <p:cNvSpPr>
            <a:spLocks noGrp="1"/>
          </p:cNvSpPr>
          <p:nvPr>
            <p:ph type="body" sz="quarter" idx="13"/>
          </p:nvPr>
        </p:nvSpPr>
        <p:spPr>
          <a:xfrm>
            <a:off x="4800600" y="3886200"/>
            <a:ext cx="3962400" cy="2209800"/>
          </a:xfrm>
        </p:spPr>
        <p:txBody>
          <a:bodyPr>
            <a:normAutofit/>
          </a:bodyPr>
          <a:lstStyle>
            <a:lvl1pPr algn="ctr">
              <a:buNone/>
              <a:defRPr sz="2700">
                <a:solidFill>
                  <a:srgbClr val="0070C0"/>
                </a:solidFill>
              </a:defRPr>
            </a:lvl1pPr>
          </a:lstStyle>
          <a:p>
            <a:pPr lvl="0"/>
            <a:r>
              <a:rPr lang="en-US"/>
              <a:t>Click to edit Master text styles</a:t>
            </a:r>
          </a:p>
        </p:txBody>
      </p:sp>
      <p:sp>
        <p:nvSpPr>
          <p:cNvPr id="7" name="Date Placeholder 3">
            <a:extLst>
              <a:ext uri="{FF2B5EF4-FFF2-40B4-BE49-F238E27FC236}">
                <a16:creationId xmlns:a16="http://schemas.microsoft.com/office/drawing/2014/main" id="{F46D7922-4A71-D9BC-A0C8-B5A9F444D5AB}"/>
              </a:ext>
            </a:extLst>
          </p:cNvPr>
          <p:cNvSpPr>
            <a:spLocks noGrp="1"/>
          </p:cNvSpPr>
          <p:nvPr>
            <p:ph type="dt" sz="half" idx="14"/>
          </p:nvPr>
        </p:nvSpPr>
        <p:spPr>
          <a:xfrm>
            <a:off x="457200" y="6416675"/>
            <a:ext cx="2133600" cy="365125"/>
          </a:xfrm>
        </p:spPr>
        <p:txBody>
          <a:bodyPr/>
          <a:lstStyle>
            <a:lvl1pPr>
              <a:defRPr/>
            </a:lvl1pPr>
          </a:lstStyle>
          <a:p>
            <a:pPr>
              <a:defRPr/>
            </a:pPr>
            <a:fld id="{4A1F816A-BF13-4BE0-8244-94FEE3F05CA9}" type="datetime1">
              <a:rPr lang="en-US"/>
              <a:pPr>
                <a:defRPr/>
              </a:pPr>
              <a:t>6/4/2023</a:t>
            </a:fld>
            <a:endParaRPr lang="en-US"/>
          </a:p>
        </p:txBody>
      </p:sp>
      <p:sp>
        <p:nvSpPr>
          <p:cNvPr id="8" name="Slide Number Placeholder 5">
            <a:extLst>
              <a:ext uri="{FF2B5EF4-FFF2-40B4-BE49-F238E27FC236}">
                <a16:creationId xmlns:a16="http://schemas.microsoft.com/office/drawing/2014/main" id="{E5C72553-79B5-8C5F-C3E0-1603673D6748}"/>
              </a:ext>
            </a:extLst>
          </p:cNvPr>
          <p:cNvSpPr>
            <a:spLocks noGrp="1"/>
          </p:cNvSpPr>
          <p:nvPr>
            <p:ph type="sldNum" sz="quarter" idx="15"/>
          </p:nvPr>
        </p:nvSpPr>
        <p:spPr>
          <a:xfrm>
            <a:off x="6553200" y="6416675"/>
            <a:ext cx="2133600" cy="365125"/>
          </a:xfrm>
        </p:spPr>
        <p:txBody>
          <a:bodyPr/>
          <a:lstStyle>
            <a:lvl1pPr>
              <a:defRPr/>
            </a:lvl1pPr>
          </a:lstStyle>
          <a:p>
            <a:fld id="{AE453076-96AD-437C-8368-7A5854717CB1}" type="slidenum">
              <a:rPr lang="en-US" altLang="en-US"/>
              <a:pPr/>
              <a:t>‹#›</a:t>
            </a:fld>
            <a:endParaRPr lang="en-US" altLang="en-US"/>
          </a:p>
        </p:txBody>
      </p:sp>
    </p:spTree>
    <p:extLst>
      <p:ext uri="{BB962C8B-B14F-4D97-AF65-F5344CB8AC3E}">
        <p14:creationId xmlns:p14="http://schemas.microsoft.com/office/powerpoint/2010/main" val="3110319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D9A101-E4A3-6097-01C0-AD2F94145728}"/>
              </a:ext>
            </a:extLst>
          </p:cNvPr>
          <p:cNvSpPr/>
          <p:nvPr userDrawn="1"/>
        </p:nvSpPr>
        <p:spPr>
          <a:xfrm>
            <a:off x="2733675" y="6516688"/>
            <a:ext cx="3819525" cy="2524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b="1"/>
              <a:t>B.Sc. Project Defense</a:t>
            </a:r>
          </a:p>
        </p:txBody>
      </p:sp>
      <p:sp>
        <p:nvSpPr>
          <p:cNvPr id="4" name="Rectangle 3">
            <a:extLst>
              <a:ext uri="{FF2B5EF4-FFF2-40B4-BE49-F238E27FC236}">
                <a16:creationId xmlns:a16="http://schemas.microsoft.com/office/drawing/2014/main" id="{EDB07BF3-62AD-624B-A256-765A2E294961}"/>
              </a:ext>
            </a:extLst>
          </p:cNvPr>
          <p:cNvSpPr/>
          <p:nvPr userDrawn="1"/>
        </p:nvSpPr>
        <p:spPr>
          <a:xfrm>
            <a:off x="0" y="0"/>
            <a:ext cx="9144000" cy="11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a:extLst>
              <a:ext uri="{FF2B5EF4-FFF2-40B4-BE49-F238E27FC236}">
                <a16:creationId xmlns:a16="http://schemas.microsoft.com/office/drawing/2014/main" id="{381E6C52-7EE1-55E8-B9CD-BBDDA457E96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663" y="6342063"/>
            <a:ext cx="19637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sz="quarter" idx="13"/>
          </p:nvPr>
        </p:nvSpPr>
        <p:spPr>
          <a:xfrm>
            <a:off x="457200" y="1676400"/>
            <a:ext cx="8229600" cy="3962400"/>
          </a:xfrm>
        </p:spPr>
        <p:txBody>
          <a:bodyPr/>
          <a:lstStyle>
            <a:lvl1pPr>
              <a:defRPr>
                <a:solidFill>
                  <a:schemeClr val="accent1">
                    <a:lumMod val="75000"/>
                  </a:schemeClr>
                </a:solidFill>
              </a:defRPr>
            </a:lvl1pPr>
            <a:lvl2pPr>
              <a:defRPr>
                <a:solidFill>
                  <a:schemeClr val="accent5">
                    <a:lumMod val="75000"/>
                  </a:schemeClr>
                </a:solidFill>
              </a:defRPr>
            </a:lvl2pPr>
            <a:lvl3pPr>
              <a:defRPr>
                <a:solidFill>
                  <a:schemeClr val="accent2">
                    <a:lumMod val="75000"/>
                  </a:schemeClr>
                </a:solidFill>
              </a:defRPr>
            </a:lvl3pPr>
            <a:lvl4pPr>
              <a:defRPr>
                <a:solidFill>
                  <a:schemeClr val="accent6">
                    <a:lumMod val="75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b="1">
                <a:solidFill>
                  <a:schemeClr val="accent1">
                    <a:lumMod val="75000"/>
                  </a:schemeClr>
                </a:solidFill>
              </a:defRPr>
            </a:lvl1pPr>
          </a:lstStyle>
          <a:p>
            <a:r>
              <a:rPr lang="en-US"/>
              <a:t>Click to edit Master title style</a:t>
            </a:r>
          </a:p>
        </p:txBody>
      </p:sp>
      <p:sp>
        <p:nvSpPr>
          <p:cNvPr id="6" name="Slide Number Placeholder 4">
            <a:extLst>
              <a:ext uri="{FF2B5EF4-FFF2-40B4-BE49-F238E27FC236}">
                <a16:creationId xmlns:a16="http://schemas.microsoft.com/office/drawing/2014/main" id="{32F236D8-19BC-D05A-478C-747619AD7CB4}"/>
              </a:ext>
            </a:extLst>
          </p:cNvPr>
          <p:cNvSpPr>
            <a:spLocks noGrp="1"/>
          </p:cNvSpPr>
          <p:nvPr>
            <p:ph type="sldNum" sz="quarter" idx="14"/>
          </p:nvPr>
        </p:nvSpPr>
        <p:spPr>
          <a:xfrm>
            <a:off x="6781800" y="6480175"/>
            <a:ext cx="2133600" cy="365125"/>
          </a:xfrm>
        </p:spPr>
        <p:txBody>
          <a:bodyPr/>
          <a:lstStyle>
            <a:lvl1pPr>
              <a:defRPr sz="1400" b="1">
                <a:solidFill>
                  <a:schemeClr val="tx1"/>
                </a:solidFill>
              </a:defRPr>
            </a:lvl1pPr>
          </a:lstStyle>
          <a:p>
            <a:fld id="{1BA3BF19-FD18-4C78-90BD-2AB25420AA5B}" type="slidenum">
              <a:rPr lang="en-US" altLang="en-US"/>
              <a:pPr/>
              <a:t>‹#›</a:t>
            </a:fld>
            <a:endParaRPr lang="en-US" altLang="en-US"/>
          </a:p>
        </p:txBody>
      </p:sp>
    </p:spTree>
    <p:extLst>
      <p:ext uri="{BB962C8B-B14F-4D97-AF65-F5344CB8AC3E}">
        <p14:creationId xmlns:p14="http://schemas.microsoft.com/office/powerpoint/2010/main" val="18119418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AE29FF8E-7FF0-3535-4D83-FF95B815DEB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B8A126D-1717-E7FC-3DC4-FAB4780899BD}"/>
              </a:ext>
            </a:extLst>
          </p:cNvPr>
          <p:cNvSpPr>
            <a:spLocks noGrp="1"/>
          </p:cNvSpPr>
          <p:nvPr>
            <p:ph type="body" idx="1"/>
          </p:nvPr>
        </p:nvSpPr>
        <p:spPr bwMode="auto">
          <a:xfrm>
            <a:off x="457200" y="1600200"/>
            <a:ext cx="822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1CF8994-5ACD-8889-84C1-405E08EC367D}"/>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DE05F73-B639-4F54-8D6C-D73320F8CED1}" type="datetime1">
              <a:rPr lang="en-US"/>
              <a:pPr>
                <a:defRPr/>
              </a:pPr>
              <a:t>6/4/2023</a:t>
            </a:fld>
            <a:endParaRPr lang="en-US"/>
          </a:p>
        </p:txBody>
      </p:sp>
      <p:sp>
        <p:nvSpPr>
          <p:cNvPr id="5" name="Footer Placeholder 4">
            <a:extLst>
              <a:ext uri="{FF2B5EF4-FFF2-40B4-BE49-F238E27FC236}">
                <a16:creationId xmlns:a16="http://schemas.microsoft.com/office/drawing/2014/main" id="{1CECC9BB-3F92-E157-54C0-9225C502652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0E7D919E-411B-C498-221A-61FC5F6EA45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CFFE7967-8991-4BDF-87AA-B5187802898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Lst>
  <p:hf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F5pMHaofd7c"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E98144-9141-322F-C5A5-51E414653376}"/>
              </a:ext>
            </a:extLst>
          </p:cNvPr>
          <p:cNvSpPr>
            <a:spLocks noGrp="1"/>
          </p:cNvSpPr>
          <p:nvPr>
            <p:ph type="ctrTitle"/>
          </p:nvPr>
        </p:nvSpPr>
        <p:spPr/>
        <p:txBody>
          <a:bodyPr rtlCol="0">
            <a:normAutofit/>
          </a:bodyPr>
          <a:lstStyle/>
          <a:p>
            <a:pPr>
              <a:spcAft>
                <a:spcPts val="0"/>
              </a:spcAft>
              <a:defRPr/>
            </a:pPr>
            <a:r>
              <a:rPr lang="en-US">
                <a:solidFill>
                  <a:schemeClr val="tx2"/>
                </a:solidFill>
                <a:cs typeface="Times New Roman"/>
              </a:rPr>
              <a:t>A Machine Learning based Image Forgery Detection</a:t>
            </a:r>
            <a:endParaRPr lang="en-US">
              <a:solidFill>
                <a:schemeClr val="tx2"/>
              </a:solidFill>
            </a:endParaRPr>
          </a:p>
        </p:txBody>
      </p:sp>
      <p:sp>
        <p:nvSpPr>
          <p:cNvPr id="5" name="Subtitle 4">
            <a:extLst>
              <a:ext uri="{FF2B5EF4-FFF2-40B4-BE49-F238E27FC236}">
                <a16:creationId xmlns:a16="http://schemas.microsoft.com/office/drawing/2014/main" id="{9D433C53-4B1A-9FEE-08E6-05B2E09298BD}"/>
              </a:ext>
            </a:extLst>
          </p:cNvPr>
          <p:cNvSpPr>
            <a:spLocks noGrp="1"/>
          </p:cNvSpPr>
          <p:nvPr>
            <p:ph type="subTitle" idx="1"/>
          </p:nvPr>
        </p:nvSpPr>
        <p:spPr>
          <a:xfrm>
            <a:off x="685800" y="3886200"/>
            <a:ext cx="3886200" cy="1111104"/>
          </a:xfrm>
        </p:spPr>
        <p:txBody>
          <a:bodyPr rtlCol="0">
            <a:normAutofit fontScale="92500" lnSpcReduction="20000"/>
          </a:bodyPr>
          <a:lstStyle/>
          <a:p>
            <a:pPr algn="l" eaLnBrk="1" fontAlgn="auto" hangingPunct="1">
              <a:spcAft>
                <a:spcPts val="0"/>
              </a:spcAft>
              <a:defRPr/>
            </a:pPr>
            <a:r>
              <a:rPr lang="en-US" sz="2400" dirty="0"/>
              <a:t>Alif Al Hasan </a:t>
            </a:r>
            <a:endParaRPr lang="en-US" dirty="0"/>
          </a:p>
          <a:p>
            <a:pPr algn="l" eaLnBrk="1" fontAlgn="auto" hangingPunct="1">
              <a:spcAft>
                <a:spcPts val="0"/>
              </a:spcAft>
              <a:defRPr/>
            </a:pPr>
            <a:r>
              <a:rPr lang="en-US" sz="2400" dirty="0"/>
              <a:t>Exam Roll: 180671</a:t>
            </a:r>
            <a:endParaRPr lang="en-US" sz="2400" dirty="0">
              <a:cs typeface="Calibri"/>
            </a:endParaRPr>
          </a:p>
          <a:p>
            <a:pPr algn="l" eaLnBrk="1" fontAlgn="auto" hangingPunct="1">
              <a:spcAft>
                <a:spcPts val="0"/>
              </a:spcAft>
              <a:defRPr/>
            </a:pPr>
            <a:r>
              <a:rPr lang="en-US" sz="2400" dirty="0"/>
              <a:t>Session: 2017-2018 </a:t>
            </a:r>
            <a:endParaRPr lang="en-US" sz="2400" dirty="0">
              <a:cs typeface="Calibri"/>
            </a:endParaRPr>
          </a:p>
        </p:txBody>
      </p:sp>
      <p:sp>
        <p:nvSpPr>
          <p:cNvPr id="4100" name="Text Placeholder 5">
            <a:extLst>
              <a:ext uri="{FF2B5EF4-FFF2-40B4-BE49-F238E27FC236}">
                <a16:creationId xmlns:a16="http://schemas.microsoft.com/office/drawing/2014/main" id="{86418189-820D-33F8-5E19-4686E61E1F8D}"/>
              </a:ext>
            </a:extLst>
          </p:cNvPr>
          <p:cNvSpPr>
            <a:spLocks noGrp="1"/>
          </p:cNvSpPr>
          <p:nvPr>
            <p:ph type="body" sz="quarter" idx="13"/>
          </p:nvPr>
        </p:nvSpPr>
        <p:spPr>
          <a:xfrm>
            <a:off x="4800600" y="3886200"/>
            <a:ext cx="3962400" cy="1447800"/>
          </a:xfrm>
        </p:spPr>
        <p:txBody>
          <a:bodyPr/>
          <a:lstStyle/>
          <a:p>
            <a:pPr algn="l"/>
            <a:r>
              <a:rPr lang="en-US" altLang="en-US" sz="2400">
                <a:solidFill>
                  <a:schemeClr val="tx2"/>
                </a:solidFill>
                <a:ea typeface="+mn-lt"/>
                <a:cs typeface="+mn-lt"/>
              </a:rPr>
              <a:t>Mohammad Ashraful Islam</a:t>
            </a:r>
            <a:endParaRPr lang="en-US">
              <a:solidFill>
                <a:schemeClr val="tx2"/>
              </a:solidFill>
              <a:cs typeface="Calibri"/>
            </a:endParaRPr>
          </a:p>
          <a:p>
            <a:pPr algn="l" eaLnBrk="1" hangingPunct="1"/>
            <a:r>
              <a:rPr lang="en-US" altLang="en-US" sz="2400">
                <a:solidFill>
                  <a:schemeClr val="tx2"/>
                </a:solidFill>
              </a:rPr>
              <a:t>Assistant Professor</a:t>
            </a:r>
            <a:endParaRPr lang="en-US" altLang="en-US" sz="2400">
              <a:solidFill>
                <a:schemeClr val="tx2"/>
              </a:solidFill>
              <a:cs typeface="Calibri"/>
            </a:endParaRPr>
          </a:p>
          <a:p>
            <a:pPr algn="l" eaLnBrk="1" hangingPunct="1"/>
            <a:r>
              <a:rPr lang="en-US" altLang="en-US" sz="2400">
                <a:solidFill>
                  <a:schemeClr val="tx2"/>
                </a:solidFill>
              </a:rPr>
              <a:t>Department of CSE</a:t>
            </a:r>
            <a:endParaRPr lang="en-US" altLang="en-US" sz="2400">
              <a:solidFill>
                <a:schemeClr val="tx2"/>
              </a:solidFill>
              <a:cs typeface="Calibri"/>
            </a:endParaRPr>
          </a:p>
        </p:txBody>
      </p:sp>
      <p:sp>
        <p:nvSpPr>
          <p:cNvPr id="4101" name="TextBox 6">
            <a:extLst>
              <a:ext uri="{FF2B5EF4-FFF2-40B4-BE49-F238E27FC236}">
                <a16:creationId xmlns:a16="http://schemas.microsoft.com/office/drawing/2014/main" id="{BC58AD39-FCC1-1EC6-2CB0-E926405F18E1}"/>
              </a:ext>
            </a:extLst>
          </p:cNvPr>
          <p:cNvSpPr txBox="1">
            <a:spLocks noChangeArrowheads="1"/>
          </p:cNvSpPr>
          <p:nvPr/>
        </p:nvSpPr>
        <p:spPr bwMode="auto">
          <a:xfrm>
            <a:off x="3650255" y="6390242"/>
            <a:ext cx="2217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alibri"/>
                <a:cs typeface="Arial"/>
              </a:rPr>
              <a:t>Sunday, 28 May, 2023</a:t>
            </a:r>
          </a:p>
        </p:txBody>
      </p:sp>
      <p:sp>
        <p:nvSpPr>
          <p:cNvPr id="3" name="Subtitle 4">
            <a:extLst>
              <a:ext uri="{FF2B5EF4-FFF2-40B4-BE49-F238E27FC236}">
                <a16:creationId xmlns:a16="http://schemas.microsoft.com/office/drawing/2014/main" id="{040ADDAD-15A5-3961-091A-59B135B38FDB}"/>
              </a:ext>
            </a:extLst>
          </p:cNvPr>
          <p:cNvSpPr txBox="1">
            <a:spLocks/>
          </p:cNvSpPr>
          <p:nvPr/>
        </p:nvSpPr>
        <p:spPr bwMode="auto">
          <a:xfrm>
            <a:off x="687572" y="5146158"/>
            <a:ext cx="3886200" cy="106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20000"/>
          </a:bodyPr>
          <a:lstStyle>
            <a:lvl1pPr marL="0" indent="0" algn="ctr" rtl="0" eaLnBrk="0" fontAlgn="base" hangingPunct="0">
              <a:spcBef>
                <a:spcPct val="20000"/>
              </a:spcBef>
              <a:spcAft>
                <a:spcPct val="0"/>
              </a:spcAft>
              <a:buFont typeface="Arial" panose="020B0604020202020204" pitchFamily="34" charset="0"/>
              <a:buNone/>
              <a:defRPr sz="2700" kern="1200">
                <a:solidFill>
                  <a:schemeClr val="accent1">
                    <a:lumMod val="75000"/>
                  </a:schemeClr>
                </a:solidFill>
                <a:latin typeface="+mn-lt"/>
                <a:ea typeface="+mn-ea"/>
                <a:cs typeface="+mn-cs"/>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eaLnBrk="1" fontAlgn="auto" hangingPunct="1">
              <a:spcAft>
                <a:spcPts val="0"/>
              </a:spcAft>
              <a:defRPr/>
            </a:pPr>
            <a:r>
              <a:rPr lang="en-US" sz="2400" dirty="0"/>
              <a:t>Mehedi Hasan </a:t>
            </a:r>
            <a:endParaRPr lang="en-US" dirty="0"/>
          </a:p>
          <a:p>
            <a:pPr algn="l" eaLnBrk="1" fontAlgn="auto" hangingPunct="1">
              <a:spcAft>
                <a:spcPts val="0"/>
              </a:spcAft>
              <a:defRPr/>
            </a:pPr>
            <a:r>
              <a:rPr lang="en-US" sz="2400" dirty="0"/>
              <a:t>Exam Roll: 180673</a:t>
            </a:r>
            <a:endParaRPr lang="en-US" sz="2400" dirty="0">
              <a:cs typeface="Calibri"/>
            </a:endParaRPr>
          </a:p>
          <a:p>
            <a:pPr algn="l" eaLnBrk="1" fontAlgn="auto" hangingPunct="1">
              <a:spcAft>
                <a:spcPts val="0"/>
              </a:spcAft>
              <a:defRPr/>
            </a:pPr>
            <a:r>
              <a:rPr lang="en-US" sz="2400" dirty="0"/>
              <a:t>Session: 2017-2018 </a:t>
            </a:r>
            <a:endParaRPr lang="en-US" sz="2400" dirty="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algn="just">
              <a:buFont typeface="Arial" charset="0"/>
              <a:buChar char="•"/>
              <a:defRPr/>
            </a:pPr>
            <a:r>
              <a:rPr lang="en-US" sz="2400" b="1">
                <a:solidFill>
                  <a:schemeClr val="tx1"/>
                </a:solidFill>
                <a:cs typeface="Calibri"/>
              </a:rPr>
              <a:t>Discrete Cosine Transform (DCT):</a:t>
            </a:r>
            <a:endParaRPr lang="en-US" sz="2000">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Discrete Cosine Transform is a well-liked method for compressing and analyzing images.</a:t>
            </a:r>
          </a:p>
          <a:p>
            <a:pPr algn="just">
              <a:buFont typeface="Wingdings" panose="020B0604020202020204" pitchFamily="34" charset="0"/>
              <a:buChar char="Ø"/>
              <a:defRPr/>
            </a:pPr>
            <a:r>
              <a:rPr lang="en-US" sz="2000">
                <a:solidFill>
                  <a:schemeClr val="tx1"/>
                </a:solidFill>
                <a:cs typeface="Calibri"/>
              </a:rPr>
              <a:t>A set of frequency coefficients are created from an image using DCT.</a:t>
            </a:r>
          </a:p>
          <a:p>
            <a:pPr algn="just">
              <a:buFont typeface="Wingdings" panose="020B0604020202020204" pitchFamily="34" charset="0"/>
              <a:buChar char="Ø"/>
              <a:defRPr/>
            </a:pPr>
            <a:r>
              <a:rPr lang="en-US" sz="2000">
                <a:solidFill>
                  <a:schemeClr val="tx1"/>
                </a:solidFill>
                <a:cs typeface="Calibri"/>
              </a:rPr>
              <a:t>The energy content of the image can be represented in various frequency bands using these frequency coefficients.</a:t>
            </a:r>
          </a:p>
          <a:p>
            <a:pPr algn="just">
              <a:buFont typeface="Wingdings" panose="020B0604020202020204" pitchFamily="34" charset="0"/>
              <a:buChar char="Ø"/>
              <a:defRPr/>
            </a:pPr>
            <a:r>
              <a:rPr lang="en-US" sz="2000">
                <a:solidFill>
                  <a:schemeClr val="tx1"/>
                </a:solidFill>
                <a:cs typeface="Calibri"/>
              </a:rPr>
              <a:t>DCT is frequently used in image forgery detection to spot areas that have been altered by copy-move or splicing operations.</a:t>
            </a:r>
          </a:p>
          <a:p>
            <a:pPr algn="just">
              <a:buFont typeface="Wingdings" panose="020B0604020202020204" pitchFamily="34" charset="0"/>
              <a:buChar char="Ø"/>
              <a:defRPr/>
            </a:pPr>
            <a:r>
              <a:rPr lang="en-US" sz="2000">
                <a:solidFill>
                  <a:schemeClr val="tx1"/>
                </a:solidFill>
                <a:cs typeface="Calibri"/>
              </a:rPr>
              <a:t>DCT is utilized for lossy image compression due to its extremely powerful energy compaction.</a:t>
            </a:r>
          </a:p>
          <a:p>
            <a:pPr algn="just">
              <a:buFont typeface="Wingdings" panose="020B0604020202020204" pitchFamily="34" charset="0"/>
              <a:buChar char="Ø"/>
              <a:defRPr/>
            </a:pPr>
            <a:r>
              <a:rPr lang="en-US" sz="2000">
                <a:solidFill>
                  <a:schemeClr val="tx1"/>
                </a:solidFill>
                <a:cs typeface="Calibri"/>
              </a:rPr>
              <a:t>A block of an 8 × 8 matrix must be created from the input image to execute DCT on it.</a:t>
            </a:r>
            <a:endParaRPr lang="en-US">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3073812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algn="just">
              <a:buFont typeface="Wingdings" panose="020B0604020202020204" pitchFamily="34" charset="0"/>
              <a:buChar char="Ø"/>
              <a:defRPr/>
            </a:pPr>
            <a:r>
              <a:rPr lang="en-US" sz="2000">
                <a:solidFill>
                  <a:schemeClr val="tx1"/>
                </a:solidFill>
                <a:ea typeface="+mn-lt"/>
                <a:cs typeface="+mn-lt"/>
              </a:rPr>
              <a:t>The discrete cosine transform</a:t>
            </a:r>
            <a:r>
              <a:rPr lang="en-US" sz="2000">
                <a:solidFill>
                  <a:schemeClr val="tx1"/>
                </a:solidFill>
                <a:cs typeface="Calibri"/>
              </a:rPr>
              <a:t> (DCT) aids in delineating the various spectral bands within the image.</a:t>
            </a:r>
            <a:endParaRPr lang="en-US">
              <a:cs typeface="Calibri"/>
            </a:endParaRPr>
          </a:p>
          <a:p>
            <a:pPr>
              <a:buFont typeface="Wingdings" panose="020B0604020202020204" pitchFamily="34" charset="0"/>
              <a:buChar char="Ø"/>
              <a:defRPr/>
            </a:pPr>
            <a:endParaRPr lang="en-US" sz="2000">
              <a:solidFill>
                <a:schemeClr val="tx1"/>
              </a:solidFill>
              <a:cs typeface="Calibri"/>
            </a:endParaRPr>
          </a:p>
          <a:p>
            <a:pPr marL="0" indent="0">
              <a:buNone/>
              <a:defRPr/>
            </a:pPr>
            <a:endParaRPr lang="en-US" sz="2000">
              <a:solidFill>
                <a:schemeClr val="tx1"/>
              </a:solidFill>
              <a:cs typeface="Calibri"/>
            </a:endParaRPr>
          </a:p>
          <a:p>
            <a:pPr>
              <a:buFont typeface="Wingdings" panose="020B0604020202020204" pitchFamily="34" charset="0"/>
              <a:buChar char="Ø"/>
              <a:defRPr/>
            </a:pPr>
            <a:endParaRPr lang="en-US" sz="2000">
              <a:solidFill>
                <a:schemeClr val="tx1"/>
              </a:solidFill>
              <a:cs typeface="Calibri"/>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lgn="ctr">
              <a:buNone/>
              <a:defRPr/>
            </a:pPr>
            <a:r>
              <a:rPr lang="en-US" sz="1600" b="1">
                <a:solidFill>
                  <a:schemeClr val="tx1"/>
                </a:solidFill>
                <a:ea typeface="+mn-lt"/>
                <a:cs typeface="+mn-lt"/>
              </a:rPr>
              <a:t>Fig - 1: Discrete Cosine Transform</a:t>
            </a:r>
            <a:endParaRPr lang="en-US" sz="1600">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11</a:t>
            </a:fld>
            <a:endParaRPr lang="en-US" altLang="en-US">
              <a:latin typeface="Calibri" panose="020F0502020204030204" pitchFamily="34" charset="0"/>
            </a:endParaRPr>
          </a:p>
        </p:txBody>
      </p:sp>
      <p:pic>
        <p:nvPicPr>
          <p:cNvPr id="2" name="Picture 3" descr="Calendar&#10;&#10;Description automatically generated">
            <a:extLst>
              <a:ext uri="{FF2B5EF4-FFF2-40B4-BE49-F238E27FC236}">
                <a16:creationId xmlns:a16="http://schemas.microsoft.com/office/drawing/2014/main" id="{AAF4C9A1-882A-0B48-2D17-3A6F476400E0}"/>
              </a:ext>
            </a:extLst>
          </p:cNvPr>
          <p:cNvPicPr>
            <a:picLocks noChangeAspect="1"/>
          </p:cNvPicPr>
          <p:nvPr/>
        </p:nvPicPr>
        <p:blipFill>
          <a:blip r:embed="rId2"/>
          <a:stretch>
            <a:fillRect/>
          </a:stretch>
        </p:blipFill>
        <p:spPr>
          <a:xfrm>
            <a:off x="2425884" y="2697014"/>
            <a:ext cx="4301090" cy="2378840"/>
          </a:xfrm>
          <a:prstGeom prst="rect">
            <a:avLst/>
          </a:prstGeom>
        </p:spPr>
      </p:pic>
    </p:spTree>
    <p:extLst>
      <p:ext uri="{BB962C8B-B14F-4D97-AF65-F5344CB8AC3E}">
        <p14:creationId xmlns:p14="http://schemas.microsoft.com/office/powerpoint/2010/main" val="3990155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algn="just">
              <a:buFont typeface="Arial" charset="0"/>
              <a:buChar char="•"/>
              <a:defRPr/>
            </a:pPr>
            <a:r>
              <a:rPr lang="en-US" sz="2400" b="1">
                <a:solidFill>
                  <a:schemeClr val="tx1"/>
                </a:solidFill>
                <a:cs typeface="Calibri"/>
              </a:rPr>
              <a:t>Local Binary Pattern (LBP):</a:t>
            </a:r>
            <a:endParaRPr lang="en-US" sz="2000">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Local binary pattern is a technique for examining texture in photographs that generates a binary code for each pixel based on comparisons between its intensity and that of the pixels around it.</a:t>
            </a:r>
          </a:p>
          <a:p>
            <a:pPr algn="just">
              <a:buFont typeface="Wingdings" panose="020B0604020202020204" pitchFamily="34" charset="0"/>
              <a:buChar char="Ø"/>
              <a:defRPr/>
            </a:pPr>
            <a:r>
              <a:rPr lang="en-US" sz="2000">
                <a:solidFill>
                  <a:schemeClr val="tx1"/>
                </a:solidFill>
                <a:ea typeface="+mn-lt"/>
                <a:cs typeface="+mn-lt"/>
              </a:rPr>
              <a:t>By spotting changes or inconsistencies in an image’s texture, LBP is widely used to spot image fraud.</a:t>
            </a:r>
          </a:p>
          <a:p>
            <a:pPr algn="just">
              <a:buFont typeface="Wingdings" panose="020B0604020202020204" pitchFamily="34" charset="0"/>
              <a:buChar char="Ø"/>
              <a:defRPr/>
            </a:pPr>
            <a:r>
              <a:rPr lang="en-US" sz="2000">
                <a:solidFill>
                  <a:schemeClr val="tx1"/>
                </a:solidFill>
                <a:ea typeface="+mn-lt"/>
                <a:cs typeface="+mn-lt"/>
              </a:rPr>
              <a:t>This method gained widespread recognition following the release of an article by </a:t>
            </a:r>
            <a:r>
              <a:rPr lang="en-US" sz="2000" b="1">
                <a:solidFill>
                  <a:schemeClr val="tx1"/>
                </a:solidFill>
                <a:ea typeface="+mn-lt"/>
                <a:cs typeface="+mn-lt"/>
              </a:rPr>
              <a:t>Ojala et al [9]</a:t>
            </a:r>
            <a:r>
              <a:rPr lang="en-US" sz="2000">
                <a:solidFill>
                  <a:schemeClr val="tx1"/>
                </a:solidFill>
                <a:ea typeface="+mn-lt"/>
                <a:cs typeface="+mn-lt"/>
              </a:rPr>
              <a:t>.</a:t>
            </a:r>
          </a:p>
          <a:p>
            <a:pPr algn="just">
              <a:buFont typeface="Wingdings" panose="020B0604020202020204" pitchFamily="34" charset="0"/>
              <a:buChar char="Ø"/>
              <a:defRPr/>
            </a:pPr>
            <a:r>
              <a:rPr lang="en-US" sz="2000">
                <a:solidFill>
                  <a:schemeClr val="tx1"/>
                </a:solidFill>
                <a:ea typeface="+mn-lt"/>
                <a:cs typeface="+mn-lt"/>
              </a:rPr>
              <a:t>Using each pixel and its surrounding pixels as a starting point, local binary patterns produce a local interpretation of texture.</a:t>
            </a:r>
          </a:p>
          <a:p>
            <a:pPr algn="just">
              <a:buFont typeface="Wingdings" panose="020B0604020202020204" pitchFamily="34" charset="0"/>
              <a:buChar char="Ø"/>
              <a:defRPr/>
            </a:pPr>
            <a:r>
              <a:rPr lang="en-US" sz="2000">
                <a:solidFill>
                  <a:schemeClr val="tx1"/>
                </a:solidFill>
                <a:ea typeface="+mn-lt"/>
                <a:cs typeface="+mn-lt"/>
              </a:rPr>
              <a:t>It is necessary to transform the image to grayscale to construct an LBP texture description.</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4191229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algn="just">
              <a:buFont typeface="Wingdings" panose="020B0604020202020204" pitchFamily="34" charset="0"/>
              <a:buChar char="Ø"/>
              <a:defRPr/>
            </a:pPr>
            <a:r>
              <a:rPr lang="en-US" sz="2000">
                <a:solidFill>
                  <a:schemeClr val="tx1"/>
                </a:solidFill>
                <a:ea typeface="+mn-lt"/>
                <a:cs typeface="+mn-lt"/>
              </a:rPr>
              <a:t>Choose a neighborhood of a given radius (designated as ”r”) around each pixel in the grayscale image.</a:t>
            </a:r>
            <a:endParaRPr lang="en-US"/>
          </a:p>
          <a:p>
            <a:pPr algn="just">
              <a:buFont typeface="Wingdings" panose="020B0604020202020204" pitchFamily="34" charset="0"/>
              <a:buChar char="Ø"/>
              <a:defRPr/>
            </a:pPr>
            <a:r>
              <a:rPr lang="en-US" sz="2000">
                <a:solidFill>
                  <a:schemeClr val="tx1"/>
                </a:solidFill>
                <a:ea typeface="+mn-lt"/>
                <a:cs typeface="+mn-lt"/>
              </a:rPr>
              <a:t>A value for the center pixel is determined using LBP and recorded in a 2D array with the same dimensions as the original image.</a:t>
            </a:r>
          </a:p>
          <a:p>
            <a:pPr>
              <a:buFont typeface="Wingdings" panose="020B0604020202020204" pitchFamily="34" charset="0"/>
              <a:buChar char="Ø"/>
              <a:defRPr/>
            </a:pPr>
            <a:endParaRPr lang="en-US" sz="2000">
              <a:solidFill>
                <a:schemeClr val="tx1"/>
              </a:solidFill>
              <a:ea typeface="+mn-lt"/>
              <a:cs typeface="+mn-lt"/>
            </a:endParaRPr>
          </a:p>
          <a:p>
            <a:pPr>
              <a:buFont typeface="Wingdings" panose="020B0604020202020204" pitchFamily="34" charset="0"/>
              <a:buChar char="Ø"/>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buNone/>
              <a:defRPr/>
            </a:pPr>
            <a:endParaRPr lang="en-US" sz="2000">
              <a:solidFill>
                <a:schemeClr val="tx1"/>
              </a:solidFill>
              <a:ea typeface="+mn-lt"/>
              <a:cs typeface="+mn-lt"/>
            </a:endParaRPr>
          </a:p>
          <a:p>
            <a:pPr marL="0" indent="0" algn="ctr">
              <a:buNone/>
              <a:defRPr/>
            </a:pPr>
            <a:r>
              <a:rPr lang="en-US" sz="2000" b="1">
                <a:solidFill>
                  <a:schemeClr val="tx1"/>
                </a:solidFill>
                <a:ea typeface="+mn-lt"/>
                <a:cs typeface="+mn-lt"/>
              </a:rPr>
              <a:t>Fig - 2: First step of LBP</a:t>
            </a:r>
            <a:endParaRPr lang="en-US" sz="2000">
              <a:solidFill>
                <a:schemeClr val="tx1"/>
              </a:solidFill>
              <a:ea typeface="+mn-lt"/>
              <a:cs typeface="+mn-lt"/>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13</a:t>
            </a:fld>
            <a:endParaRPr lang="en-US" altLang="en-US">
              <a:latin typeface="Calibri" panose="020F0502020204030204" pitchFamily="34" charset="0"/>
            </a:endParaRPr>
          </a:p>
        </p:txBody>
      </p:sp>
      <p:pic>
        <p:nvPicPr>
          <p:cNvPr id="2" name="Picture 3" descr="Table&#10;&#10;Description automatically generated">
            <a:extLst>
              <a:ext uri="{FF2B5EF4-FFF2-40B4-BE49-F238E27FC236}">
                <a16:creationId xmlns:a16="http://schemas.microsoft.com/office/drawing/2014/main" id="{9A85FB6E-152D-7FDD-87F3-8918A08EF46B}"/>
              </a:ext>
            </a:extLst>
          </p:cNvPr>
          <p:cNvPicPr>
            <a:picLocks noChangeAspect="1"/>
          </p:cNvPicPr>
          <p:nvPr/>
        </p:nvPicPr>
        <p:blipFill>
          <a:blip r:embed="rId2"/>
          <a:stretch>
            <a:fillRect/>
          </a:stretch>
        </p:blipFill>
        <p:spPr>
          <a:xfrm>
            <a:off x="2332822" y="3432584"/>
            <a:ext cx="4464585" cy="1672903"/>
          </a:xfrm>
          <a:prstGeom prst="rect">
            <a:avLst/>
          </a:prstGeom>
        </p:spPr>
      </p:pic>
    </p:spTree>
    <p:extLst>
      <p:ext uri="{BB962C8B-B14F-4D97-AF65-F5344CB8AC3E}">
        <p14:creationId xmlns:p14="http://schemas.microsoft.com/office/powerpoint/2010/main" val="211771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r>
              <a:rPr lang="en-US" sz="2000" b="1">
                <a:solidFill>
                  <a:schemeClr val="tx1"/>
                </a:solidFill>
                <a:ea typeface="+mn-lt"/>
                <a:cs typeface="+mn-lt"/>
              </a:rPr>
              <a:t>Fig - 3: Second step of LBP</a:t>
            </a:r>
            <a:r>
              <a:rPr lang="en-US" sz="2000">
                <a:solidFill>
                  <a:schemeClr val="tx1"/>
                </a:solidFill>
                <a:ea typeface="+mn-lt"/>
                <a:cs typeface="+mn-lt"/>
              </a:rPr>
              <a:t>                         </a:t>
            </a:r>
            <a:r>
              <a:rPr lang="en-US" sz="2000" b="1">
                <a:solidFill>
                  <a:schemeClr val="tx1"/>
                </a:solidFill>
                <a:ea typeface="+mn-lt"/>
                <a:cs typeface="+mn-lt"/>
              </a:rPr>
              <a:t>Fig - 4: Final step of LBP</a:t>
            </a:r>
            <a:endParaRPr lang="en-US" sz="2000">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14</a:t>
            </a:fld>
            <a:endParaRPr lang="en-US" altLang="en-US">
              <a:latin typeface="Calibri" panose="020F0502020204030204" pitchFamily="34" charset="0"/>
            </a:endParaRPr>
          </a:p>
        </p:txBody>
      </p:sp>
      <p:pic>
        <p:nvPicPr>
          <p:cNvPr id="4" name="Picture 4" descr="Diagram&#10;&#10;Description automatically generated">
            <a:extLst>
              <a:ext uri="{FF2B5EF4-FFF2-40B4-BE49-F238E27FC236}">
                <a16:creationId xmlns:a16="http://schemas.microsoft.com/office/drawing/2014/main" id="{1BB26DB8-CFED-4713-1F00-D4E2529008AA}"/>
              </a:ext>
            </a:extLst>
          </p:cNvPr>
          <p:cNvPicPr>
            <a:picLocks noChangeAspect="1"/>
          </p:cNvPicPr>
          <p:nvPr/>
        </p:nvPicPr>
        <p:blipFill>
          <a:blip r:embed="rId2"/>
          <a:stretch>
            <a:fillRect/>
          </a:stretch>
        </p:blipFill>
        <p:spPr>
          <a:xfrm>
            <a:off x="715223" y="2775177"/>
            <a:ext cx="3860563" cy="1376790"/>
          </a:xfrm>
          <a:prstGeom prst="rect">
            <a:avLst/>
          </a:prstGeom>
        </p:spPr>
      </p:pic>
      <p:pic>
        <p:nvPicPr>
          <p:cNvPr id="5" name="Picture 5">
            <a:extLst>
              <a:ext uri="{FF2B5EF4-FFF2-40B4-BE49-F238E27FC236}">
                <a16:creationId xmlns:a16="http://schemas.microsoft.com/office/drawing/2014/main" id="{4F1F9BE7-C96B-F2B7-2F42-183ECD62F230}"/>
              </a:ext>
            </a:extLst>
          </p:cNvPr>
          <p:cNvPicPr>
            <a:picLocks noChangeAspect="1"/>
          </p:cNvPicPr>
          <p:nvPr/>
        </p:nvPicPr>
        <p:blipFill>
          <a:blip r:embed="rId3"/>
          <a:stretch>
            <a:fillRect/>
          </a:stretch>
        </p:blipFill>
        <p:spPr>
          <a:xfrm>
            <a:off x="5010283" y="2845907"/>
            <a:ext cx="2935995" cy="1309446"/>
          </a:xfrm>
          <a:prstGeom prst="rect">
            <a:avLst/>
          </a:prstGeom>
        </p:spPr>
      </p:pic>
    </p:spTree>
    <p:extLst>
      <p:ext uri="{BB962C8B-B14F-4D97-AF65-F5344CB8AC3E}">
        <p14:creationId xmlns:p14="http://schemas.microsoft.com/office/powerpoint/2010/main" val="93318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algn="just">
              <a:buFont typeface="Arial" charset="0"/>
              <a:buChar char="•"/>
              <a:defRPr/>
            </a:pPr>
            <a:r>
              <a:rPr lang="en-US" sz="2400" b="1">
                <a:solidFill>
                  <a:schemeClr val="tx1"/>
                </a:solidFill>
                <a:cs typeface="Calibri"/>
              </a:rPr>
              <a:t>Support Vector Machine (SVM):</a:t>
            </a:r>
            <a:endParaRPr lang="en-US" sz="2000">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Support Vector Machine, or SVM, is utilized for classification.</a:t>
            </a:r>
          </a:p>
          <a:p>
            <a:pPr algn="just">
              <a:buFont typeface="Wingdings" panose="020B0604020202020204" pitchFamily="34" charset="0"/>
              <a:buChar char="Ø"/>
              <a:defRPr/>
            </a:pPr>
            <a:r>
              <a:rPr lang="en-US" sz="2000">
                <a:solidFill>
                  <a:schemeClr val="tx1"/>
                </a:solidFill>
                <a:ea typeface="+mn-lt"/>
                <a:cs typeface="+mn-lt"/>
              </a:rPr>
              <a:t>Main objective is to identify the best decision boundary for separating the many categories that are available in a dataset.</a:t>
            </a:r>
          </a:p>
          <a:p>
            <a:pPr algn="just">
              <a:buFont typeface="Wingdings" panose="020B0604020202020204" pitchFamily="34" charset="0"/>
              <a:buChar char="Ø"/>
              <a:defRPr/>
            </a:pPr>
            <a:r>
              <a:rPr lang="en-US" sz="2000">
                <a:solidFill>
                  <a:schemeClr val="tx1"/>
                </a:solidFill>
                <a:ea typeface="+mn-lt"/>
                <a:cs typeface="+mn-lt"/>
              </a:rPr>
              <a:t>Each data point is represented as a point in n-dimensional space (where ’n’ denotes the number of attributes).</a:t>
            </a:r>
          </a:p>
          <a:p>
            <a:pPr algn="just">
              <a:buFont typeface="Wingdings" panose="020B0604020202020204" pitchFamily="34" charset="0"/>
              <a:buChar char="Ø"/>
              <a:defRPr/>
            </a:pPr>
            <a:r>
              <a:rPr lang="en-US" sz="2000">
                <a:solidFill>
                  <a:schemeClr val="tx1"/>
                </a:solidFill>
                <a:ea typeface="+mn-lt"/>
                <a:cs typeface="+mn-lt"/>
              </a:rPr>
              <a:t>Value of each feature is associated with a particular position.</a:t>
            </a:r>
          </a:p>
          <a:p>
            <a:pPr algn="just">
              <a:buFont typeface="Wingdings" panose="020B0604020202020204" pitchFamily="34" charset="0"/>
              <a:buChar char="Ø"/>
              <a:defRPr/>
            </a:pPr>
            <a:r>
              <a:rPr lang="en-US" sz="2000">
                <a:solidFill>
                  <a:schemeClr val="tx1"/>
                </a:solidFill>
                <a:ea typeface="+mn-lt"/>
                <a:cs typeface="+mn-lt"/>
              </a:rPr>
              <a:t>Classification is carried out by locating the hyperplane dividing the two categories.</a:t>
            </a:r>
          </a:p>
          <a:p>
            <a:pPr algn="just">
              <a:buFont typeface="Wingdings" panose="020B0604020202020204" pitchFamily="34" charset="0"/>
              <a:buChar char="Ø"/>
              <a:defRPr/>
            </a:pPr>
            <a:r>
              <a:rPr lang="en-US" sz="2000">
                <a:solidFill>
                  <a:schemeClr val="tx1"/>
                </a:solidFill>
                <a:ea typeface="+mn-lt"/>
                <a:cs typeface="+mn-lt"/>
              </a:rPr>
              <a:t>When the data can be divided into equal halves along a single line, it is said that the linear kernel is being used.</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3917108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210279"/>
          </a:xfrm>
        </p:spPr>
        <p:txBody>
          <a:bodyPr/>
          <a:lstStyle/>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r>
              <a:rPr lang="en-US" sz="2000" b="1">
                <a:solidFill>
                  <a:schemeClr val="tx1"/>
                </a:solidFill>
                <a:ea typeface="+mn-lt"/>
                <a:cs typeface="+mn-lt"/>
              </a:rPr>
              <a:t>Fig - 5: Working principle of SVM</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Background Technologies(cont..)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16</a:t>
            </a:fld>
            <a:endParaRPr lang="en-US" altLang="en-US">
              <a:latin typeface="Calibri" panose="020F0502020204030204" pitchFamily="34" charset="0"/>
            </a:endParaRPr>
          </a:p>
        </p:txBody>
      </p:sp>
      <p:pic>
        <p:nvPicPr>
          <p:cNvPr id="2" name="Picture 3" descr="Diagram, schematic&#10;&#10;Description automatically generated">
            <a:extLst>
              <a:ext uri="{FF2B5EF4-FFF2-40B4-BE49-F238E27FC236}">
                <a16:creationId xmlns:a16="http://schemas.microsoft.com/office/drawing/2014/main" id="{4E571276-E9A6-9A2C-1B0E-B151AFE9E762}"/>
              </a:ext>
            </a:extLst>
          </p:cNvPr>
          <p:cNvPicPr>
            <a:picLocks noChangeAspect="1"/>
          </p:cNvPicPr>
          <p:nvPr/>
        </p:nvPicPr>
        <p:blipFill>
          <a:blip r:embed="rId2"/>
          <a:stretch>
            <a:fillRect/>
          </a:stretch>
        </p:blipFill>
        <p:spPr>
          <a:xfrm>
            <a:off x="1835889" y="1912089"/>
            <a:ext cx="5454501" cy="2847752"/>
          </a:xfrm>
          <a:prstGeom prst="rect">
            <a:avLst/>
          </a:prstGeom>
        </p:spPr>
      </p:pic>
    </p:spTree>
    <p:extLst>
      <p:ext uri="{BB962C8B-B14F-4D97-AF65-F5344CB8AC3E}">
        <p14:creationId xmlns:p14="http://schemas.microsoft.com/office/powerpoint/2010/main" val="699433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485700"/>
          </a:xfrm>
        </p:spPr>
        <p:txBody>
          <a:bodyPr/>
          <a:lstStyle/>
          <a:p>
            <a:pPr algn="just">
              <a:buFont typeface="Arial" charset="0"/>
              <a:buChar char="•"/>
              <a:defRPr/>
            </a:pPr>
            <a:r>
              <a:rPr lang="en-US" sz="2400" b="1">
                <a:solidFill>
                  <a:schemeClr val="tx1"/>
                </a:solidFill>
                <a:cs typeface="Calibri"/>
              </a:rPr>
              <a:t>Preprocessing:</a:t>
            </a:r>
            <a:endParaRPr lang="en-US" sz="2000">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Chroma channels are superior to the other channels at encoding tampering traces.</a:t>
            </a:r>
          </a:p>
          <a:p>
            <a:pPr algn="just">
              <a:buFont typeface="Wingdings" panose="020B0604020202020204" pitchFamily="34" charset="0"/>
              <a:buChar char="Ø"/>
              <a:defRPr/>
            </a:pPr>
            <a:r>
              <a:rPr lang="en-US" sz="2000">
                <a:solidFill>
                  <a:schemeClr val="tx1"/>
                </a:solidFill>
                <a:cs typeface="Calibri"/>
              </a:rPr>
              <a:t>First </a:t>
            </a:r>
            <a:r>
              <a:rPr lang="en-US" sz="2000">
                <a:solidFill>
                  <a:schemeClr val="tx1"/>
                </a:solidFill>
                <a:ea typeface="+mn-lt"/>
                <a:cs typeface="+mn-lt"/>
              </a:rPr>
              <a:t>the RGB image is converted into a </a:t>
            </a:r>
            <a:r>
              <a:rPr lang="en-US" sz="2000" err="1">
                <a:solidFill>
                  <a:schemeClr val="tx1"/>
                </a:solidFill>
                <a:ea typeface="+mn-lt"/>
                <a:cs typeface="+mn-lt"/>
              </a:rPr>
              <a:t>YCbCr</a:t>
            </a:r>
            <a:r>
              <a:rPr lang="en-US" sz="2000">
                <a:solidFill>
                  <a:schemeClr val="tx1"/>
                </a:solidFill>
                <a:ea typeface="+mn-lt"/>
                <a:cs typeface="+mn-lt"/>
              </a:rPr>
              <a:t> image, where Y stands for the luminance component and </a:t>
            </a:r>
            <a:r>
              <a:rPr lang="en-US" sz="2000" err="1">
                <a:solidFill>
                  <a:schemeClr val="tx1"/>
                </a:solidFill>
                <a:ea typeface="+mn-lt"/>
                <a:cs typeface="+mn-lt"/>
              </a:rPr>
              <a:t>Cb</a:t>
            </a:r>
            <a:r>
              <a:rPr lang="en-US" sz="2000">
                <a:solidFill>
                  <a:schemeClr val="tx1"/>
                </a:solidFill>
                <a:ea typeface="+mn-lt"/>
                <a:cs typeface="+mn-lt"/>
              </a:rPr>
              <a:t> and Cr are the chroma channels.</a:t>
            </a:r>
          </a:p>
          <a:p>
            <a:pPr algn="just">
              <a:buFont typeface="Wingdings" panose="020B0604020202020204" pitchFamily="34" charset="0"/>
              <a:buChar char="Ø"/>
              <a:defRPr/>
            </a:pPr>
            <a:r>
              <a:rPr lang="en-US" sz="2000">
                <a:solidFill>
                  <a:schemeClr val="tx1"/>
                </a:solidFill>
                <a:ea typeface="+mn-lt"/>
                <a:cs typeface="+mn-lt"/>
              </a:rPr>
              <a:t>Majority of the image data is kept in the Y channel and so the luminance component is easier for the human eye to distinguish.</a:t>
            </a:r>
          </a:p>
          <a:p>
            <a:pPr algn="just">
              <a:buFont typeface="Wingdings" panose="020B0604020202020204" pitchFamily="34" charset="0"/>
              <a:buChar char="Ø"/>
              <a:defRPr/>
            </a:pPr>
            <a:r>
              <a:rPr lang="en-US" sz="2000">
                <a:solidFill>
                  <a:schemeClr val="tx1"/>
                </a:solidFill>
                <a:ea typeface="+mn-lt"/>
                <a:cs typeface="+mn-lt"/>
              </a:rPr>
              <a:t>Majority of tampering traces that cannot be detected with the naked eye are buried in the chroma channels.</a:t>
            </a:r>
          </a:p>
          <a:p>
            <a:pPr algn="just">
              <a:buFont typeface="Wingdings" panose="020B0604020202020204" pitchFamily="34" charset="0"/>
              <a:buChar char="Ø"/>
              <a:defRPr/>
            </a:pPr>
            <a:r>
              <a:rPr lang="en-US" sz="2000">
                <a:solidFill>
                  <a:schemeClr val="tx1"/>
                </a:solidFill>
                <a:ea typeface="+mn-lt"/>
                <a:cs typeface="+mn-lt"/>
              </a:rPr>
              <a:t>Consequently, the chroma channels are essential for spotting tampering.</a:t>
            </a:r>
          </a:p>
          <a:p>
            <a:pPr algn="just">
              <a:buFont typeface="Wingdings" panose="020B0604020202020204" pitchFamily="34" charset="0"/>
              <a:buChar char="Ø"/>
              <a:defRPr/>
            </a:pPr>
            <a:r>
              <a:rPr lang="en-US" sz="2000">
                <a:solidFill>
                  <a:schemeClr val="tx1"/>
                </a:solidFill>
                <a:ea typeface="+mn-lt"/>
                <a:cs typeface="+mn-lt"/>
              </a:rPr>
              <a:t>To get around this problem, our system employs all three channels—Y, </a:t>
            </a:r>
            <a:r>
              <a:rPr lang="en-US" sz="2000" err="1">
                <a:solidFill>
                  <a:schemeClr val="tx1"/>
                </a:solidFill>
                <a:ea typeface="+mn-lt"/>
                <a:cs typeface="+mn-lt"/>
              </a:rPr>
              <a:t>Cb</a:t>
            </a:r>
            <a:r>
              <a:rPr lang="en-US" sz="2000">
                <a:solidFill>
                  <a:schemeClr val="tx1"/>
                </a:solidFill>
                <a:ea typeface="+mn-lt"/>
                <a:cs typeface="+mn-lt"/>
              </a:rPr>
              <a:t>, and Cr—and combines the derived features from each of the three components to produce a final feature.</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System Model</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1077482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485700"/>
          </a:xfrm>
        </p:spPr>
        <p:txBody>
          <a:bodyPr/>
          <a:lstStyle/>
          <a:p>
            <a:pPr algn="just">
              <a:buFont typeface="Arial" charset="0"/>
              <a:buChar char="•"/>
              <a:defRPr/>
            </a:pPr>
            <a:r>
              <a:rPr lang="en-US" sz="2400" b="1">
                <a:solidFill>
                  <a:schemeClr val="tx1"/>
                </a:solidFill>
                <a:cs typeface="Calibri"/>
              </a:rPr>
              <a:t>Feature Extraction(</a:t>
            </a:r>
            <a:r>
              <a:rPr lang="en-US" sz="2400" b="1">
                <a:solidFill>
                  <a:schemeClr val="tx1"/>
                </a:solidFill>
                <a:ea typeface="+mn-lt"/>
                <a:cs typeface="+mn-lt"/>
              </a:rPr>
              <a:t>Modeling the DCT domain tampering traces</a:t>
            </a:r>
            <a:r>
              <a:rPr lang="en-US" sz="2400" b="1">
                <a:solidFill>
                  <a:schemeClr val="tx1"/>
                </a:solidFill>
                <a:cs typeface="Calibri"/>
              </a:rPr>
              <a:t>):</a:t>
            </a:r>
            <a:endParaRPr lang="en-US" sz="2000">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Tampering traces are modeled by LBP and 2D DCT.</a:t>
            </a:r>
          </a:p>
          <a:p>
            <a:pPr algn="just">
              <a:buFont typeface="Wingdings" panose="020B0604020202020204" pitchFamily="34" charset="0"/>
              <a:buChar char="Ø"/>
              <a:defRPr/>
            </a:pPr>
            <a:r>
              <a:rPr lang="en-US" sz="2000">
                <a:solidFill>
                  <a:schemeClr val="tx1"/>
                </a:solidFill>
                <a:ea typeface="+mn-lt"/>
                <a:cs typeface="+mn-lt"/>
              </a:rPr>
              <a:t>An initial 50% overlap block division of a chroma component is performed to aid with localization.</a:t>
            </a:r>
          </a:p>
          <a:p>
            <a:pPr algn="just">
              <a:buFont typeface="Wingdings" panose="020B0604020202020204" pitchFamily="34" charset="0"/>
              <a:buChar char="Ø"/>
              <a:defRPr/>
            </a:pPr>
            <a:r>
              <a:rPr lang="en-US" sz="2000">
                <a:solidFill>
                  <a:schemeClr val="tx1"/>
                </a:solidFill>
                <a:ea typeface="+mn-lt"/>
                <a:cs typeface="+mn-lt"/>
              </a:rPr>
              <a:t>After that, each block is put through the LBP operator to highlight and bring to light any tampering artifacts present in the host image.</a:t>
            </a:r>
          </a:p>
          <a:p>
            <a:pPr algn="just">
              <a:buFont typeface="Wingdings" panose="020B0604020202020204" pitchFamily="34" charset="0"/>
              <a:buChar char="Ø"/>
              <a:defRPr/>
            </a:pPr>
            <a:r>
              <a:rPr lang="en-US" sz="2000">
                <a:solidFill>
                  <a:schemeClr val="tx1"/>
                </a:solidFill>
                <a:ea typeface="+mn-lt"/>
                <a:cs typeface="+mn-lt"/>
              </a:rPr>
              <a:t>LBP operator is then used to each block to discover instances of micro-patterns and highlight any tampering artifacts.</a:t>
            </a:r>
          </a:p>
          <a:p>
            <a:pPr algn="just">
              <a:buFont typeface="Wingdings" panose="020B0604020202020204" pitchFamily="34" charset="0"/>
              <a:buChar char="Ø"/>
              <a:defRPr/>
            </a:pPr>
            <a:r>
              <a:rPr lang="en-US" sz="2000">
                <a:solidFill>
                  <a:schemeClr val="tx1"/>
                </a:solidFill>
                <a:ea typeface="+mn-lt"/>
                <a:cs typeface="+mn-lt"/>
              </a:rPr>
              <a:t>Then 2D DCT is employed to translate each block of LBP codes into the frequency domain to detect changes in the local frequency distribution.</a:t>
            </a:r>
          </a:p>
          <a:p>
            <a:pPr algn="just">
              <a:buFont typeface="Wingdings" panose="020B0604020202020204" pitchFamily="34" charset="0"/>
              <a:buChar char="Ø"/>
              <a:defRPr/>
            </a:pPr>
            <a:r>
              <a:rPr lang="en-US" sz="2000">
                <a:solidFill>
                  <a:schemeClr val="tx1"/>
                </a:solidFill>
                <a:ea typeface="+mn-lt"/>
                <a:cs typeface="+mn-lt"/>
              </a:rPr>
              <a:t>Standard deviations of the corresponding DCT coefficients are used to construct a feature vector.</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System Model(cont..)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306408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485700"/>
          </a:xfrm>
        </p:spPr>
        <p:txBody>
          <a:bodyPr/>
          <a:lstStyle/>
          <a:p>
            <a:pPr algn="just">
              <a:buFont typeface="Arial" charset="0"/>
              <a:buChar char="•"/>
              <a:defRPr/>
            </a:pPr>
            <a:r>
              <a:rPr lang="en-US" sz="2400" b="1">
                <a:solidFill>
                  <a:schemeClr val="tx1"/>
                </a:solidFill>
                <a:cs typeface="Calibri"/>
              </a:rPr>
              <a:t>Classification:</a:t>
            </a:r>
            <a:endParaRPr lang="en-US" sz="2400" b="1">
              <a:solidFill>
                <a:schemeClr val="tx1"/>
              </a:solidFill>
              <a:ea typeface="+mn-lt"/>
              <a:cs typeface="+mn-lt"/>
            </a:endParaRPr>
          </a:p>
          <a:p>
            <a:pPr algn="just">
              <a:buFont typeface="Wingdings" panose="020B0604020202020204" pitchFamily="34" charset="0"/>
              <a:buChar char="Ø"/>
              <a:defRPr/>
            </a:pPr>
            <a:r>
              <a:rPr lang="en-US" sz="2000">
                <a:solidFill>
                  <a:schemeClr val="tx1"/>
                </a:solidFill>
                <a:ea typeface="+mn-lt"/>
                <a:cs typeface="+mn-lt"/>
              </a:rPr>
              <a:t>The main challenge is determining if an image is authentic or has been manipulated.</a:t>
            </a:r>
          </a:p>
          <a:p>
            <a:pPr algn="just">
              <a:buFont typeface="Wingdings" panose="020B0604020202020204" pitchFamily="34" charset="0"/>
              <a:buChar char="Ø"/>
              <a:defRPr/>
            </a:pPr>
            <a:r>
              <a:rPr lang="en-US" sz="2000">
                <a:solidFill>
                  <a:schemeClr val="tx1"/>
                </a:solidFill>
                <a:ea typeface="+mn-lt"/>
                <a:cs typeface="+mn-lt"/>
              </a:rPr>
              <a:t>Support Vector Machine (SVM) has proven to perform exceptionally well in a variety of two-class tasks.</a:t>
            </a:r>
          </a:p>
          <a:p>
            <a:pPr algn="just">
              <a:buFont typeface="Wingdings" panose="020B0604020202020204" pitchFamily="34" charset="0"/>
              <a:buChar char="Ø"/>
              <a:defRPr/>
            </a:pPr>
            <a:r>
              <a:rPr lang="en-US" sz="2000">
                <a:solidFill>
                  <a:schemeClr val="tx1"/>
                </a:solidFill>
                <a:ea typeface="+mn-lt"/>
                <a:cs typeface="+mn-lt"/>
              </a:rPr>
              <a:t>Classification is performed using SVM and Radial Basis Function (RBF).</a:t>
            </a:r>
          </a:p>
          <a:p>
            <a:pPr algn="just">
              <a:buFont typeface="Wingdings" panose="020B0604020202020204" pitchFamily="34" charset="0"/>
              <a:buChar char="Ø"/>
              <a:defRPr/>
            </a:pPr>
            <a:r>
              <a:rPr lang="en-US" sz="2000">
                <a:solidFill>
                  <a:schemeClr val="tx1"/>
                </a:solidFill>
                <a:ea typeface="+mn-lt"/>
                <a:cs typeface="+mn-lt"/>
              </a:rPr>
              <a:t>The SVM classifier defines a perfect hyperplane that separates the data into two categories.</a:t>
            </a:r>
          </a:p>
          <a:p>
            <a:pPr algn="just">
              <a:buFont typeface="Wingdings" panose="020B0604020202020204" pitchFamily="34" charset="0"/>
              <a:buChar char="Ø"/>
              <a:defRPr/>
            </a:pPr>
            <a:r>
              <a:rPr lang="en-US" sz="2000">
                <a:solidFill>
                  <a:schemeClr val="tx1"/>
                </a:solidFill>
                <a:ea typeface="+mn-lt"/>
                <a:cs typeface="+mn-lt"/>
              </a:rPr>
              <a:t>The best hyperplane to use to increase the generalization of the classifier is the greatest margin hyperplane.</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System Model(cont..)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83804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D3F597-18D5-B751-FDE9-0EAFDB088AB2}"/>
              </a:ext>
            </a:extLst>
          </p:cNvPr>
          <p:cNvSpPr>
            <a:spLocks noGrp="1"/>
          </p:cNvSpPr>
          <p:nvPr>
            <p:ph sz="quarter" idx="13"/>
          </p:nvPr>
        </p:nvSpPr>
        <p:spPr>
          <a:xfrm>
            <a:off x="473075" y="1295400"/>
            <a:ext cx="8229600" cy="4953000"/>
          </a:xfrm>
        </p:spPr>
        <p:txBody>
          <a:bodyPr/>
          <a:lstStyle/>
          <a:p>
            <a:pPr>
              <a:buFont typeface="Wingdings" panose="020B0604020202020204" pitchFamily="34" charset="0"/>
              <a:buChar char="q"/>
              <a:defRPr/>
            </a:pPr>
            <a:r>
              <a:rPr lang="en-US" sz="2000">
                <a:solidFill>
                  <a:schemeClr val="tx1"/>
                </a:solidFill>
              </a:rPr>
              <a:t>Overview </a:t>
            </a:r>
            <a:endParaRPr lang="en-US" sz="2000">
              <a:solidFill>
                <a:schemeClr val="tx1"/>
              </a:solidFill>
              <a:cs typeface="Calibri"/>
            </a:endParaRPr>
          </a:p>
          <a:p>
            <a:pPr>
              <a:buFont typeface="Wingdings" panose="020B0604020202020204" pitchFamily="34" charset="0"/>
              <a:buChar char="q"/>
              <a:defRPr/>
            </a:pPr>
            <a:r>
              <a:rPr lang="en-US" sz="2000">
                <a:solidFill>
                  <a:schemeClr val="tx1"/>
                </a:solidFill>
              </a:rPr>
              <a:t>Motivation</a:t>
            </a:r>
            <a:endParaRPr lang="en-US" sz="2000">
              <a:solidFill>
                <a:schemeClr val="tx1"/>
              </a:solidFill>
              <a:cs typeface="Calibri"/>
            </a:endParaRPr>
          </a:p>
          <a:p>
            <a:pPr>
              <a:buFont typeface="Wingdings" panose="020B0604020202020204" pitchFamily="34" charset="0"/>
              <a:buChar char="q"/>
              <a:defRPr/>
            </a:pPr>
            <a:r>
              <a:rPr lang="en-US" sz="2000">
                <a:solidFill>
                  <a:schemeClr val="tx1"/>
                </a:solidFill>
                <a:cs typeface="Calibri"/>
              </a:rPr>
              <a:t>Problem Definition</a:t>
            </a:r>
          </a:p>
          <a:p>
            <a:pPr>
              <a:buFont typeface="Wingdings" panose="020B0604020202020204" pitchFamily="34" charset="0"/>
              <a:buChar char="q"/>
              <a:defRPr/>
            </a:pPr>
            <a:r>
              <a:rPr lang="en-US" sz="2000">
                <a:solidFill>
                  <a:schemeClr val="tx1"/>
                </a:solidFill>
              </a:rPr>
              <a:t>Literature Review</a:t>
            </a:r>
            <a:endParaRPr lang="en-US" sz="2000">
              <a:solidFill>
                <a:schemeClr val="tx1"/>
              </a:solidFill>
              <a:cs typeface="Calibri"/>
            </a:endParaRPr>
          </a:p>
          <a:p>
            <a:pPr>
              <a:buFont typeface="Wingdings" panose="020B0604020202020204" pitchFamily="34" charset="0"/>
              <a:buChar char="q"/>
              <a:defRPr/>
            </a:pPr>
            <a:r>
              <a:rPr lang="en-US" sz="2000">
                <a:solidFill>
                  <a:schemeClr val="tx1"/>
                </a:solidFill>
                <a:cs typeface="Calibri"/>
              </a:rPr>
              <a:t>Background Technologies</a:t>
            </a:r>
          </a:p>
          <a:p>
            <a:pPr>
              <a:buFont typeface="Wingdings" panose="020B0604020202020204" pitchFamily="34" charset="0"/>
              <a:buChar char="q"/>
              <a:defRPr/>
            </a:pPr>
            <a:r>
              <a:rPr lang="en-US" sz="2000">
                <a:solidFill>
                  <a:schemeClr val="tx1"/>
                </a:solidFill>
                <a:cs typeface="Calibri"/>
              </a:rPr>
              <a:t>System Model</a:t>
            </a:r>
          </a:p>
          <a:p>
            <a:pPr>
              <a:buFont typeface="Wingdings" panose="020B0604020202020204" pitchFamily="34" charset="0"/>
              <a:buChar char="q"/>
              <a:defRPr/>
            </a:pPr>
            <a:r>
              <a:rPr lang="en-US" sz="2000">
                <a:solidFill>
                  <a:schemeClr val="tx1"/>
                </a:solidFill>
                <a:cs typeface="Calibri"/>
              </a:rPr>
              <a:t>Dataset</a:t>
            </a:r>
          </a:p>
          <a:p>
            <a:pPr>
              <a:buFont typeface="Wingdings" panose="020B0604020202020204" pitchFamily="34" charset="0"/>
              <a:buChar char="q"/>
              <a:defRPr/>
            </a:pPr>
            <a:r>
              <a:rPr lang="en-US" sz="2000">
                <a:solidFill>
                  <a:schemeClr val="tx1"/>
                </a:solidFill>
                <a:cs typeface="Calibri"/>
              </a:rPr>
              <a:t>Evaluation Policy</a:t>
            </a:r>
          </a:p>
          <a:p>
            <a:pPr>
              <a:buFont typeface="Wingdings" panose="020B0604020202020204" pitchFamily="34" charset="0"/>
              <a:buChar char="q"/>
              <a:defRPr/>
            </a:pPr>
            <a:r>
              <a:rPr lang="en-US" sz="2000">
                <a:solidFill>
                  <a:schemeClr val="tx1"/>
                </a:solidFill>
                <a:cs typeface="Calibri"/>
              </a:rPr>
              <a:t>Result &amp; Discussion</a:t>
            </a:r>
          </a:p>
          <a:p>
            <a:pPr>
              <a:buFont typeface="Wingdings" panose="020B0604020202020204" pitchFamily="34" charset="0"/>
              <a:buChar char="q"/>
              <a:defRPr/>
            </a:pPr>
            <a:r>
              <a:rPr lang="en-US" sz="2000">
                <a:solidFill>
                  <a:schemeClr val="tx1"/>
                </a:solidFill>
                <a:cs typeface="Calibri"/>
              </a:rPr>
              <a:t>Limitation</a:t>
            </a:r>
          </a:p>
          <a:p>
            <a:pPr>
              <a:buFont typeface="Wingdings" panose="020B0604020202020204" pitchFamily="34" charset="0"/>
              <a:buChar char="q"/>
              <a:defRPr/>
            </a:pPr>
            <a:r>
              <a:rPr lang="en-US" sz="2000">
                <a:solidFill>
                  <a:schemeClr val="tx1"/>
                </a:solidFill>
                <a:cs typeface="Calibri"/>
              </a:rPr>
              <a:t>Future Scopes</a:t>
            </a:r>
          </a:p>
          <a:p>
            <a:pPr>
              <a:buFont typeface="Wingdings" panose="020B0604020202020204" pitchFamily="34" charset="0"/>
              <a:buChar char="q"/>
              <a:defRPr/>
            </a:pPr>
            <a:r>
              <a:rPr lang="en-US" sz="2000">
                <a:solidFill>
                  <a:schemeClr val="tx1"/>
                </a:solidFill>
                <a:cs typeface="Calibri"/>
              </a:rPr>
              <a:t>Conclusion</a:t>
            </a:r>
          </a:p>
          <a:p>
            <a:pPr>
              <a:buFont typeface="Wingdings" panose="020B0604020202020204" pitchFamily="34" charset="0"/>
              <a:buChar char="q"/>
              <a:defRPr/>
            </a:pPr>
            <a:r>
              <a:rPr lang="en-US" sz="2000">
                <a:solidFill>
                  <a:schemeClr val="tx1"/>
                </a:solidFill>
                <a:cs typeface="Calibri"/>
              </a:rPr>
              <a:t>References</a:t>
            </a:r>
          </a:p>
          <a:p>
            <a:pPr>
              <a:buFont typeface="Wingdings" panose="020B0604020202020204" pitchFamily="34" charset="0"/>
              <a:buChar char="q"/>
              <a:defRPr/>
            </a:pPr>
            <a:endParaRPr lang="en-US" sz="2000">
              <a:cs typeface="Calibri"/>
            </a:endParaRPr>
          </a:p>
        </p:txBody>
      </p:sp>
      <p:sp>
        <p:nvSpPr>
          <p:cNvPr id="3" name="Title 2">
            <a:extLst>
              <a:ext uri="{FF2B5EF4-FFF2-40B4-BE49-F238E27FC236}">
                <a16:creationId xmlns:a16="http://schemas.microsoft.com/office/drawing/2014/main" id="{DC93DB1F-3581-B751-216F-6F3444D78FBB}"/>
              </a:ext>
            </a:extLst>
          </p:cNvPr>
          <p:cNvSpPr>
            <a:spLocks noGrp="1"/>
          </p:cNvSpPr>
          <p:nvPr>
            <p:ph type="title"/>
          </p:nvPr>
        </p:nvSpPr>
        <p:spPr>
          <a:xfrm>
            <a:off x="457200" y="152400"/>
            <a:ext cx="8229600" cy="1143000"/>
          </a:xfrm>
        </p:spPr>
        <p:txBody>
          <a:bodyPr/>
          <a:lstStyle/>
          <a:p>
            <a:pPr>
              <a:defRPr/>
            </a:pPr>
            <a:r>
              <a:rPr lang="en-US"/>
              <a:t>Slide Outline</a:t>
            </a:r>
          </a:p>
        </p:txBody>
      </p:sp>
      <p:sp>
        <p:nvSpPr>
          <p:cNvPr id="5124" name="Slide Number Placeholder 3">
            <a:extLst>
              <a:ext uri="{FF2B5EF4-FFF2-40B4-BE49-F238E27FC236}">
                <a16:creationId xmlns:a16="http://schemas.microsoft.com/office/drawing/2014/main" id="{5715EF1C-B345-1FD3-0F66-B48B7CF04F6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0F292B-28DC-4A25-B1D0-988104973BF6}" type="slidenum">
              <a:rPr lang="en-US" altLang="en-US">
                <a:latin typeface="Calibri" panose="020F0502020204030204" pitchFamily="34" charset="0"/>
              </a:rPr>
              <a:pPr/>
              <a:t>2</a:t>
            </a:fld>
            <a:endParaRPr lang="en-US" altLang="en-US">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485700"/>
          </a:xfrm>
        </p:spPr>
        <p:txBody>
          <a:bodyPr/>
          <a:lstStyle/>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endParaRPr lang="en-US" sz="2000" b="1">
              <a:solidFill>
                <a:schemeClr val="tx1"/>
              </a:solidFill>
              <a:ea typeface="+mn-lt"/>
              <a:cs typeface="+mn-lt"/>
            </a:endParaRPr>
          </a:p>
          <a:p>
            <a:pPr marL="0" indent="0" algn="ctr">
              <a:buNone/>
              <a:defRPr/>
            </a:pPr>
            <a:r>
              <a:rPr lang="en-US" sz="2000" b="1">
                <a:solidFill>
                  <a:schemeClr val="tx1"/>
                </a:solidFill>
                <a:ea typeface="+mn-lt"/>
                <a:cs typeface="+mn-lt"/>
              </a:rPr>
              <a:t>Fig - 6: System Design of our model</a:t>
            </a:r>
            <a:endParaRPr lang="en-US">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System Model(cont..)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20</a:t>
            </a:fld>
            <a:endParaRPr lang="en-US" altLang="en-US">
              <a:latin typeface="Calibri" panose="020F0502020204030204" pitchFamily="34" charset="0"/>
            </a:endParaRPr>
          </a:p>
        </p:txBody>
      </p:sp>
      <p:pic>
        <p:nvPicPr>
          <p:cNvPr id="4" name="Picture 4" descr="Diagram&#10;&#10;Description automatically generated">
            <a:extLst>
              <a:ext uri="{FF2B5EF4-FFF2-40B4-BE49-F238E27FC236}">
                <a16:creationId xmlns:a16="http://schemas.microsoft.com/office/drawing/2014/main" id="{CB4F221C-A819-1CB9-9D86-209A3F041506}"/>
              </a:ext>
            </a:extLst>
          </p:cNvPr>
          <p:cNvPicPr>
            <a:picLocks noChangeAspect="1"/>
          </p:cNvPicPr>
          <p:nvPr/>
        </p:nvPicPr>
        <p:blipFill>
          <a:blip r:embed="rId2"/>
          <a:stretch>
            <a:fillRect/>
          </a:stretch>
        </p:blipFill>
        <p:spPr>
          <a:xfrm>
            <a:off x="428238" y="1714340"/>
            <a:ext cx="8287525" cy="2974188"/>
          </a:xfrm>
          <a:prstGeom prst="rect">
            <a:avLst/>
          </a:prstGeom>
        </p:spPr>
      </p:pic>
    </p:spTree>
    <p:extLst>
      <p:ext uri="{BB962C8B-B14F-4D97-AF65-F5344CB8AC3E}">
        <p14:creationId xmlns:p14="http://schemas.microsoft.com/office/powerpoint/2010/main" val="2240499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B4A178F-66C4-8F4C-720C-821C120EA390}"/>
              </a:ext>
            </a:extLst>
          </p:cNvPr>
          <p:cNvGraphicFramePr>
            <a:graphicFrameLocks noGrp="1"/>
          </p:cNvGraphicFramePr>
          <p:nvPr>
            <p:ph sz="quarter" idx="13"/>
            <p:extLst>
              <p:ext uri="{D42A27DB-BD31-4B8C-83A1-F6EECF244321}">
                <p14:modId xmlns:p14="http://schemas.microsoft.com/office/powerpoint/2010/main" val="3725019317"/>
              </p:ext>
            </p:extLst>
          </p:nvPr>
        </p:nvGraphicFramePr>
        <p:xfrm>
          <a:off x="512730" y="2657437"/>
          <a:ext cx="8229600" cy="256032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850422413"/>
                    </a:ext>
                  </a:extLst>
                </a:gridCol>
                <a:gridCol w="1371600">
                  <a:extLst>
                    <a:ext uri="{9D8B030D-6E8A-4147-A177-3AD203B41FA5}">
                      <a16:colId xmlns:a16="http://schemas.microsoft.com/office/drawing/2014/main" val="1227450136"/>
                    </a:ext>
                  </a:extLst>
                </a:gridCol>
                <a:gridCol w="1371600">
                  <a:extLst>
                    <a:ext uri="{9D8B030D-6E8A-4147-A177-3AD203B41FA5}">
                      <a16:colId xmlns:a16="http://schemas.microsoft.com/office/drawing/2014/main" val="2212450361"/>
                    </a:ext>
                  </a:extLst>
                </a:gridCol>
                <a:gridCol w="1371600">
                  <a:extLst>
                    <a:ext uri="{9D8B030D-6E8A-4147-A177-3AD203B41FA5}">
                      <a16:colId xmlns:a16="http://schemas.microsoft.com/office/drawing/2014/main" val="490338122"/>
                    </a:ext>
                  </a:extLst>
                </a:gridCol>
                <a:gridCol w="1371600">
                  <a:extLst>
                    <a:ext uri="{9D8B030D-6E8A-4147-A177-3AD203B41FA5}">
                      <a16:colId xmlns:a16="http://schemas.microsoft.com/office/drawing/2014/main" val="457924537"/>
                    </a:ext>
                  </a:extLst>
                </a:gridCol>
                <a:gridCol w="1371600">
                  <a:extLst>
                    <a:ext uri="{9D8B030D-6E8A-4147-A177-3AD203B41FA5}">
                      <a16:colId xmlns:a16="http://schemas.microsoft.com/office/drawing/2014/main" val="2358407596"/>
                    </a:ext>
                  </a:extLst>
                </a:gridCol>
              </a:tblGrid>
              <a:tr h="634228">
                <a:tc>
                  <a:txBody>
                    <a:bodyPr/>
                    <a:lstStyle/>
                    <a:p>
                      <a:pPr algn="ctr"/>
                      <a:r>
                        <a:rPr lang="en-US"/>
                        <a:t>Dataset</a:t>
                      </a:r>
                    </a:p>
                  </a:txBody>
                  <a:tcPr anchor="ctr"/>
                </a:tc>
                <a:tc>
                  <a:txBody>
                    <a:bodyPr/>
                    <a:lstStyle/>
                    <a:p>
                      <a:pPr algn="ctr"/>
                      <a:r>
                        <a:rPr lang="en-US"/>
                        <a:t>Authentic Images</a:t>
                      </a:r>
                    </a:p>
                  </a:txBody>
                  <a:tcPr anchor="ctr"/>
                </a:tc>
                <a:tc>
                  <a:txBody>
                    <a:bodyPr/>
                    <a:lstStyle/>
                    <a:p>
                      <a:pPr algn="ctr"/>
                      <a:r>
                        <a:rPr lang="en-US"/>
                        <a:t>Tampered Images</a:t>
                      </a:r>
                    </a:p>
                  </a:txBody>
                  <a:tcPr anchor="ctr"/>
                </a:tc>
                <a:tc>
                  <a:txBody>
                    <a:bodyPr/>
                    <a:lstStyle/>
                    <a:p>
                      <a:pPr algn="ctr"/>
                      <a:r>
                        <a:rPr lang="en-US"/>
                        <a:t>Total</a:t>
                      </a:r>
                    </a:p>
                  </a:txBody>
                  <a:tcPr anchor="ctr"/>
                </a:tc>
                <a:tc>
                  <a:txBody>
                    <a:bodyPr/>
                    <a:lstStyle/>
                    <a:p>
                      <a:pPr algn="ctr"/>
                      <a:r>
                        <a:rPr lang="en-US"/>
                        <a:t>Image Type</a:t>
                      </a:r>
                    </a:p>
                  </a:txBody>
                  <a:tcPr anchor="ctr"/>
                </a:tc>
                <a:tc>
                  <a:txBody>
                    <a:bodyPr/>
                    <a:lstStyle/>
                    <a:p>
                      <a:pPr algn="ctr"/>
                      <a:r>
                        <a:rPr lang="en-US"/>
                        <a:t>Image Size</a:t>
                      </a:r>
                    </a:p>
                  </a:txBody>
                  <a:tcPr anchor="ctr"/>
                </a:tc>
                <a:extLst>
                  <a:ext uri="{0D108BD9-81ED-4DB2-BD59-A6C34878D82A}">
                    <a16:rowId xmlns:a16="http://schemas.microsoft.com/office/drawing/2014/main" val="2902135801"/>
                  </a:ext>
                </a:extLst>
              </a:tr>
              <a:tr h="634228">
                <a:tc>
                  <a:txBody>
                    <a:bodyPr/>
                    <a:lstStyle/>
                    <a:p>
                      <a:pPr algn="ctr"/>
                      <a:r>
                        <a:rPr lang="en-US"/>
                        <a:t>CASIA - 1</a:t>
                      </a:r>
                    </a:p>
                  </a:txBody>
                  <a:tcPr anchor="ctr"/>
                </a:tc>
                <a:tc>
                  <a:txBody>
                    <a:bodyPr/>
                    <a:lstStyle/>
                    <a:p>
                      <a:pPr algn="ctr"/>
                      <a:r>
                        <a:rPr lang="en-US"/>
                        <a:t>800</a:t>
                      </a:r>
                    </a:p>
                  </a:txBody>
                  <a:tcPr anchor="ctr"/>
                </a:tc>
                <a:tc>
                  <a:txBody>
                    <a:bodyPr/>
                    <a:lstStyle/>
                    <a:p>
                      <a:pPr algn="ctr"/>
                      <a:r>
                        <a:rPr lang="en-US"/>
                        <a:t>921</a:t>
                      </a:r>
                    </a:p>
                  </a:txBody>
                  <a:tcPr anchor="ctr"/>
                </a:tc>
                <a:tc>
                  <a:txBody>
                    <a:bodyPr/>
                    <a:lstStyle/>
                    <a:p>
                      <a:pPr algn="ctr"/>
                      <a:r>
                        <a:rPr lang="en-US"/>
                        <a:t>1721</a:t>
                      </a:r>
                    </a:p>
                  </a:txBody>
                  <a:tcPr anchor="ctr"/>
                </a:tc>
                <a:tc>
                  <a:txBody>
                    <a:bodyPr/>
                    <a:lstStyle/>
                    <a:p>
                      <a:pPr algn="ctr"/>
                      <a:r>
                        <a:rPr lang="en-US"/>
                        <a:t>JPG</a:t>
                      </a:r>
                    </a:p>
                  </a:txBody>
                  <a:tcPr anchor="ctr"/>
                </a:tc>
                <a:tc>
                  <a:txBody>
                    <a:bodyPr/>
                    <a:lstStyle/>
                    <a:p>
                      <a:pPr algn="ctr"/>
                      <a:r>
                        <a:rPr lang="en-US"/>
                        <a:t>384x256, 256x384</a:t>
                      </a:r>
                    </a:p>
                  </a:txBody>
                  <a:tcPr anchor="ctr"/>
                </a:tc>
                <a:extLst>
                  <a:ext uri="{0D108BD9-81ED-4DB2-BD59-A6C34878D82A}">
                    <a16:rowId xmlns:a16="http://schemas.microsoft.com/office/drawing/2014/main" val="328742634"/>
                  </a:ext>
                </a:extLst>
              </a:tr>
              <a:tr h="634228">
                <a:tc>
                  <a:txBody>
                    <a:bodyPr/>
                    <a:lstStyle/>
                    <a:p>
                      <a:pPr algn="ctr"/>
                      <a:r>
                        <a:rPr lang="en-US"/>
                        <a:t>CASIA - 2</a:t>
                      </a:r>
                    </a:p>
                  </a:txBody>
                  <a:tcPr anchor="ctr"/>
                </a:tc>
                <a:tc>
                  <a:txBody>
                    <a:bodyPr/>
                    <a:lstStyle/>
                    <a:p>
                      <a:pPr algn="ctr"/>
                      <a:r>
                        <a:rPr lang="en-US"/>
                        <a:t>7491</a:t>
                      </a:r>
                    </a:p>
                  </a:txBody>
                  <a:tcPr anchor="ctr"/>
                </a:tc>
                <a:tc>
                  <a:txBody>
                    <a:bodyPr/>
                    <a:lstStyle/>
                    <a:p>
                      <a:pPr algn="ctr"/>
                      <a:r>
                        <a:rPr lang="en-US"/>
                        <a:t>5123</a:t>
                      </a:r>
                    </a:p>
                  </a:txBody>
                  <a:tcPr anchor="ctr"/>
                </a:tc>
                <a:tc>
                  <a:txBody>
                    <a:bodyPr/>
                    <a:lstStyle/>
                    <a:p>
                      <a:pPr algn="ctr"/>
                      <a:r>
                        <a:rPr lang="en-US"/>
                        <a:t>12614</a:t>
                      </a:r>
                    </a:p>
                  </a:txBody>
                  <a:tcPr anchor="ctr"/>
                </a:tc>
                <a:tc>
                  <a:txBody>
                    <a:bodyPr/>
                    <a:lstStyle/>
                    <a:p>
                      <a:pPr algn="ctr"/>
                      <a:r>
                        <a:rPr lang="en-US"/>
                        <a:t>JPG, TIFF, BMP</a:t>
                      </a:r>
                    </a:p>
                  </a:txBody>
                  <a:tcPr anchor="ctr"/>
                </a:tc>
                <a:tc>
                  <a:txBody>
                    <a:bodyPr/>
                    <a:lstStyle/>
                    <a:p>
                      <a:pPr algn="ctr"/>
                      <a:r>
                        <a:rPr lang="en-US"/>
                        <a:t>240x160 to 900x600</a:t>
                      </a:r>
                    </a:p>
                  </a:txBody>
                  <a:tcPr anchor="ctr"/>
                </a:tc>
                <a:extLst>
                  <a:ext uri="{0D108BD9-81ED-4DB2-BD59-A6C34878D82A}">
                    <a16:rowId xmlns:a16="http://schemas.microsoft.com/office/drawing/2014/main" val="2018132986"/>
                  </a:ext>
                </a:extLst>
              </a:tr>
              <a:tr h="634228">
                <a:tc>
                  <a:txBody>
                    <a:bodyPr/>
                    <a:lstStyle/>
                    <a:p>
                      <a:pPr algn="ctr"/>
                      <a:r>
                        <a:rPr lang="en-US"/>
                        <a:t>Columbia</a:t>
                      </a:r>
                    </a:p>
                  </a:txBody>
                  <a:tcPr anchor="ctr"/>
                </a:tc>
                <a:tc>
                  <a:txBody>
                    <a:bodyPr/>
                    <a:lstStyle/>
                    <a:p>
                      <a:pPr algn="ctr"/>
                      <a:r>
                        <a:rPr lang="en-US"/>
                        <a:t>183</a:t>
                      </a:r>
                    </a:p>
                  </a:txBody>
                  <a:tcPr anchor="ctr"/>
                </a:tc>
                <a:tc>
                  <a:txBody>
                    <a:bodyPr/>
                    <a:lstStyle/>
                    <a:p>
                      <a:pPr algn="ctr"/>
                      <a:r>
                        <a:rPr lang="en-US"/>
                        <a:t>180</a:t>
                      </a:r>
                    </a:p>
                  </a:txBody>
                  <a:tcPr anchor="ctr"/>
                </a:tc>
                <a:tc>
                  <a:txBody>
                    <a:bodyPr/>
                    <a:lstStyle/>
                    <a:p>
                      <a:pPr algn="ctr"/>
                      <a:r>
                        <a:rPr lang="en-US"/>
                        <a:t>363</a:t>
                      </a:r>
                    </a:p>
                  </a:txBody>
                  <a:tcPr anchor="ctr"/>
                </a:tc>
                <a:tc>
                  <a:txBody>
                    <a:bodyPr/>
                    <a:lstStyle/>
                    <a:p>
                      <a:pPr algn="ctr"/>
                      <a:r>
                        <a:rPr lang="en-US"/>
                        <a:t>TIFF, BMP</a:t>
                      </a:r>
                    </a:p>
                  </a:txBody>
                  <a:tcPr anchor="ctr"/>
                </a:tc>
                <a:tc>
                  <a:txBody>
                    <a:bodyPr/>
                    <a:lstStyle/>
                    <a:p>
                      <a:pPr algn="ctr"/>
                      <a:r>
                        <a:rPr lang="en-US"/>
                        <a:t>757x568 to 1152x768</a:t>
                      </a:r>
                    </a:p>
                  </a:txBody>
                  <a:tcPr anchor="ctr"/>
                </a:tc>
                <a:extLst>
                  <a:ext uri="{0D108BD9-81ED-4DB2-BD59-A6C34878D82A}">
                    <a16:rowId xmlns:a16="http://schemas.microsoft.com/office/drawing/2014/main" val="2806487786"/>
                  </a:ext>
                </a:extLst>
              </a:tr>
            </a:tbl>
          </a:graphicData>
        </a:graphic>
      </p:graphicFrame>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Dataset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21</a:t>
            </a:fld>
            <a:endParaRPr lang="en-US" altLang="en-US">
              <a:latin typeface="Calibri" panose="020F0502020204030204" pitchFamily="34" charset="0"/>
            </a:endParaRPr>
          </a:p>
        </p:txBody>
      </p:sp>
      <p:sp>
        <p:nvSpPr>
          <p:cNvPr id="5" name="Rectangle 4">
            <a:extLst>
              <a:ext uri="{FF2B5EF4-FFF2-40B4-BE49-F238E27FC236}">
                <a16:creationId xmlns:a16="http://schemas.microsoft.com/office/drawing/2014/main" id="{8C2A0C4E-E945-50C6-27CE-76D385D72D46}"/>
              </a:ext>
            </a:extLst>
          </p:cNvPr>
          <p:cNvSpPr/>
          <p:nvPr/>
        </p:nvSpPr>
        <p:spPr>
          <a:xfrm>
            <a:off x="1596950" y="1774947"/>
            <a:ext cx="5959355" cy="531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Table - 1: Description of the three datasets used in the project</a:t>
            </a:r>
            <a:endParaRPr lang="en-US"/>
          </a:p>
        </p:txBody>
      </p:sp>
    </p:spTree>
    <p:extLst>
      <p:ext uri="{BB962C8B-B14F-4D97-AF65-F5344CB8AC3E}">
        <p14:creationId xmlns:p14="http://schemas.microsoft.com/office/powerpoint/2010/main" val="1917161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526A6E-3CBC-9F25-34EB-92B714E2C5CE}"/>
              </a:ext>
            </a:extLst>
          </p:cNvPr>
          <p:cNvSpPr>
            <a:spLocks noGrp="1"/>
          </p:cNvSpPr>
          <p:nvPr>
            <p:ph sz="quarter" idx="13"/>
          </p:nvPr>
        </p:nvSpPr>
        <p:spPr/>
        <p:txBody>
          <a:bodyPr/>
          <a:lstStyle/>
          <a:p>
            <a:pPr marL="0" indent="0" algn="just">
              <a:buNone/>
            </a:pPr>
            <a:r>
              <a:rPr lang="en-US" sz="2400" dirty="0">
                <a:solidFill>
                  <a:schemeClr val="tx1"/>
                </a:solidFill>
                <a:ea typeface="+mn-lt"/>
                <a:cs typeface="+mn-lt"/>
              </a:rPr>
              <a:t>Model has been evaluated using 5 different evaluation policies: </a:t>
            </a:r>
            <a:endParaRPr lang="en-US" dirty="0">
              <a:solidFill>
                <a:schemeClr val="tx1"/>
              </a:solidFill>
              <a:ea typeface="+mn-lt"/>
              <a:cs typeface="+mn-lt"/>
            </a:endParaRPr>
          </a:p>
          <a:p>
            <a:pPr algn="just">
              <a:buFont typeface="Wingdings,Sans-Serif" panose="020B0604020202020204" pitchFamily="34" charset="0"/>
              <a:buChar char="Ø"/>
            </a:pPr>
            <a:r>
              <a:rPr lang="en-US" sz="2400" dirty="0">
                <a:solidFill>
                  <a:schemeClr val="tx1"/>
                </a:solidFill>
                <a:ea typeface="+mn-lt"/>
                <a:cs typeface="+mn-lt"/>
              </a:rPr>
              <a:t>Accuracy scores</a:t>
            </a:r>
          </a:p>
          <a:p>
            <a:pPr algn="just">
              <a:buFont typeface="Wingdings,Sans-Serif" panose="020B0604020202020204" pitchFamily="34" charset="0"/>
              <a:buChar char="Ø"/>
            </a:pPr>
            <a:r>
              <a:rPr lang="en-US" sz="2400" dirty="0">
                <a:solidFill>
                  <a:schemeClr val="tx1"/>
                </a:solidFill>
                <a:ea typeface="+mn-lt"/>
                <a:cs typeface="+mn-lt"/>
              </a:rPr>
              <a:t>Cross-validation</a:t>
            </a:r>
            <a:endParaRPr lang="en-US" dirty="0">
              <a:solidFill>
                <a:schemeClr val="tx1"/>
              </a:solidFill>
            </a:endParaRPr>
          </a:p>
          <a:p>
            <a:pPr algn="just">
              <a:buFont typeface="Wingdings" panose="020B0604020202020204" pitchFamily="34" charset="0"/>
              <a:buChar char="Ø"/>
            </a:pPr>
            <a:r>
              <a:rPr lang="en-US" sz="2400" dirty="0">
                <a:solidFill>
                  <a:schemeClr val="tx1"/>
                </a:solidFill>
                <a:ea typeface="+mn-lt"/>
                <a:cs typeface="+mn-lt"/>
              </a:rPr>
              <a:t>F1-score</a:t>
            </a:r>
            <a:endParaRPr lang="en-US" dirty="0">
              <a:solidFill>
                <a:schemeClr val="tx1"/>
              </a:solidFill>
            </a:endParaRPr>
          </a:p>
          <a:p>
            <a:pPr algn="just">
              <a:buFont typeface="Wingdings" panose="020B0604020202020204" pitchFamily="34" charset="0"/>
              <a:buChar char="Ø"/>
            </a:pPr>
            <a:r>
              <a:rPr lang="en-US" sz="2400" dirty="0">
                <a:solidFill>
                  <a:schemeClr val="tx1"/>
                </a:solidFill>
                <a:ea typeface="+mn-lt"/>
                <a:cs typeface="+mn-lt"/>
              </a:rPr>
              <a:t>Precision</a:t>
            </a:r>
          </a:p>
          <a:p>
            <a:pPr algn="just">
              <a:buFont typeface="Wingdings" panose="020B0604020202020204" pitchFamily="34" charset="0"/>
              <a:buChar char="Ø"/>
            </a:pPr>
            <a:r>
              <a:rPr lang="en-US" sz="2400" dirty="0">
                <a:solidFill>
                  <a:schemeClr val="tx1"/>
                </a:solidFill>
                <a:ea typeface="+mn-lt"/>
                <a:cs typeface="+mn-lt"/>
              </a:rPr>
              <a:t>Recall</a:t>
            </a:r>
          </a:p>
          <a:p>
            <a:pPr algn="just">
              <a:buFont typeface="Wingdings" panose="020B0604020202020204" pitchFamily="34" charset="0"/>
              <a:buChar char="Ø"/>
            </a:pPr>
            <a:endParaRPr lang="en-US" sz="2400" dirty="0">
              <a:solidFill>
                <a:schemeClr val="tx1"/>
              </a:solidFill>
              <a:cs typeface="Calibri"/>
            </a:endParaRPr>
          </a:p>
        </p:txBody>
      </p:sp>
      <p:sp>
        <p:nvSpPr>
          <p:cNvPr id="3" name="Title 2">
            <a:extLst>
              <a:ext uri="{FF2B5EF4-FFF2-40B4-BE49-F238E27FC236}">
                <a16:creationId xmlns:a16="http://schemas.microsoft.com/office/drawing/2014/main" id="{76BDCD61-8DE2-273F-25F8-715F8EC00D9D}"/>
              </a:ext>
            </a:extLst>
          </p:cNvPr>
          <p:cNvSpPr>
            <a:spLocks noGrp="1"/>
          </p:cNvSpPr>
          <p:nvPr>
            <p:ph type="title"/>
          </p:nvPr>
        </p:nvSpPr>
        <p:spPr/>
        <p:txBody>
          <a:bodyPr/>
          <a:lstStyle/>
          <a:p>
            <a:r>
              <a:rPr lang="en-US">
                <a:solidFill>
                  <a:srgbClr val="376092"/>
                </a:solidFill>
                <a:cs typeface="Calibri"/>
              </a:rPr>
              <a:t>Evaluation Policy</a:t>
            </a:r>
            <a:endParaRPr lang="en-US"/>
          </a:p>
        </p:txBody>
      </p:sp>
      <p:sp>
        <p:nvSpPr>
          <p:cNvPr id="4" name="Slide Number Placeholder 3">
            <a:extLst>
              <a:ext uri="{FF2B5EF4-FFF2-40B4-BE49-F238E27FC236}">
                <a16:creationId xmlns:a16="http://schemas.microsoft.com/office/drawing/2014/main" id="{C24036E5-5000-C488-49CE-BA17B3D8933A}"/>
              </a:ext>
            </a:extLst>
          </p:cNvPr>
          <p:cNvSpPr>
            <a:spLocks noGrp="1"/>
          </p:cNvSpPr>
          <p:nvPr>
            <p:ph type="sldNum" sz="quarter" idx="14"/>
          </p:nvPr>
        </p:nvSpPr>
        <p:spPr/>
        <p:txBody>
          <a:bodyPr/>
          <a:lstStyle/>
          <a:p>
            <a:fld id="{1BA3BF19-FD18-4C78-90BD-2AB25420AA5B}" type="slidenum">
              <a:rPr lang="en-US" altLang="en-US"/>
              <a:pPr/>
              <a:t>22</a:t>
            </a:fld>
            <a:endParaRPr lang="en-US" altLang="en-US"/>
          </a:p>
        </p:txBody>
      </p:sp>
    </p:spTree>
    <p:extLst>
      <p:ext uri="{BB962C8B-B14F-4D97-AF65-F5344CB8AC3E}">
        <p14:creationId xmlns:p14="http://schemas.microsoft.com/office/powerpoint/2010/main" val="348649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94950-981A-6B31-4680-470E05E088B4}"/>
              </a:ext>
            </a:extLst>
          </p:cNvPr>
          <p:cNvSpPr>
            <a:spLocks noGrp="1"/>
          </p:cNvSpPr>
          <p:nvPr>
            <p:ph sz="quarter" idx="13"/>
          </p:nvPr>
        </p:nvSpPr>
        <p:spPr>
          <a:xfrm>
            <a:off x="374449" y="1872934"/>
            <a:ext cx="8229600" cy="3962400"/>
          </a:xfrm>
        </p:spPr>
        <p:txBody>
          <a:bodyPr/>
          <a:lstStyle/>
          <a:p>
            <a:pPr algn="just">
              <a:buNone/>
            </a:pPr>
            <a:r>
              <a:rPr lang="en-US" sz="2400">
                <a:solidFill>
                  <a:schemeClr val="tx1"/>
                </a:solidFill>
                <a:ea typeface="+mn-lt"/>
                <a:cs typeface="+mn-lt"/>
              </a:rPr>
              <a:t>   On </a:t>
            </a:r>
            <a:r>
              <a:rPr lang="en-US" sz="2400" b="1">
                <a:solidFill>
                  <a:schemeClr val="tx1"/>
                </a:solidFill>
                <a:ea typeface="+mn-lt"/>
                <a:cs typeface="+mn-lt"/>
              </a:rPr>
              <a:t>CASIA1 dataset</a:t>
            </a:r>
            <a:r>
              <a:rPr lang="en-US" sz="2400">
                <a:solidFill>
                  <a:schemeClr val="tx1"/>
                </a:solidFill>
                <a:ea typeface="+mn-lt"/>
                <a:cs typeface="+mn-lt"/>
              </a:rPr>
              <a:t> our model shows </a:t>
            </a:r>
            <a:r>
              <a:rPr lang="en-US" sz="2400" b="1">
                <a:solidFill>
                  <a:schemeClr val="tx1"/>
                </a:solidFill>
                <a:ea typeface="+mn-lt"/>
                <a:cs typeface="+mn-lt"/>
              </a:rPr>
              <a:t>97.11%</a:t>
            </a:r>
            <a:r>
              <a:rPr lang="en-US" sz="2400">
                <a:solidFill>
                  <a:schemeClr val="tx1"/>
                </a:solidFill>
                <a:ea typeface="+mn-lt"/>
                <a:cs typeface="+mn-lt"/>
              </a:rPr>
              <a:t> accuracy score and the cross-validation score of </a:t>
            </a:r>
            <a:r>
              <a:rPr lang="en-US" sz="2400" b="1">
                <a:solidFill>
                  <a:schemeClr val="tx1"/>
                </a:solidFill>
                <a:ea typeface="+mn-lt"/>
                <a:cs typeface="+mn-lt"/>
              </a:rPr>
              <a:t>97.09%</a:t>
            </a:r>
            <a:r>
              <a:rPr lang="en-US" sz="2400">
                <a:solidFill>
                  <a:schemeClr val="tx1"/>
                </a:solidFill>
                <a:ea typeface="+mn-lt"/>
                <a:cs typeface="+mn-lt"/>
              </a:rPr>
              <a:t> using 10-fold. It gains a precision value of </a:t>
            </a:r>
            <a:r>
              <a:rPr lang="en-US" sz="2400" b="1">
                <a:solidFill>
                  <a:schemeClr val="tx1"/>
                </a:solidFill>
                <a:ea typeface="+mn-lt"/>
                <a:cs typeface="+mn-lt"/>
              </a:rPr>
              <a:t>0.97</a:t>
            </a:r>
            <a:r>
              <a:rPr lang="en-US" sz="2400">
                <a:solidFill>
                  <a:schemeClr val="tx1"/>
                </a:solidFill>
                <a:ea typeface="+mn-lt"/>
                <a:cs typeface="+mn-lt"/>
              </a:rPr>
              <a:t>, an f-score of </a:t>
            </a:r>
            <a:r>
              <a:rPr lang="en-US" sz="2400" b="1">
                <a:solidFill>
                  <a:schemeClr val="tx1"/>
                </a:solidFill>
                <a:ea typeface="+mn-lt"/>
                <a:cs typeface="+mn-lt"/>
              </a:rPr>
              <a:t>0.97</a:t>
            </a:r>
            <a:r>
              <a:rPr lang="en-US" sz="2400">
                <a:solidFill>
                  <a:schemeClr val="tx1"/>
                </a:solidFill>
                <a:ea typeface="+mn-lt"/>
                <a:cs typeface="+mn-lt"/>
              </a:rPr>
              <a:t>, and a recall value of </a:t>
            </a:r>
            <a:r>
              <a:rPr lang="en-US" sz="2400" b="1">
                <a:solidFill>
                  <a:schemeClr val="tx1"/>
                </a:solidFill>
                <a:ea typeface="+mn-lt"/>
                <a:cs typeface="+mn-lt"/>
              </a:rPr>
              <a:t>0.97</a:t>
            </a:r>
            <a:r>
              <a:rPr lang="en-US" sz="2400">
                <a:solidFill>
                  <a:schemeClr val="tx1"/>
                </a:solidFill>
                <a:ea typeface="+mn-lt"/>
                <a:cs typeface="+mn-lt"/>
              </a:rPr>
              <a:t>.</a:t>
            </a:r>
            <a:endParaRPr lang="en-US" sz="2400">
              <a:solidFill>
                <a:schemeClr val="tx1"/>
              </a:solidFill>
              <a:cs typeface="Calibri"/>
            </a:endParaRPr>
          </a:p>
        </p:txBody>
      </p:sp>
      <p:sp>
        <p:nvSpPr>
          <p:cNvPr id="3" name="Title 2">
            <a:extLst>
              <a:ext uri="{FF2B5EF4-FFF2-40B4-BE49-F238E27FC236}">
                <a16:creationId xmlns:a16="http://schemas.microsoft.com/office/drawing/2014/main" id="{B439FAFD-8D08-A82A-620D-3EDBE8EC76BB}"/>
              </a:ext>
            </a:extLst>
          </p:cNvPr>
          <p:cNvSpPr>
            <a:spLocks noGrp="1"/>
          </p:cNvSpPr>
          <p:nvPr>
            <p:ph type="title"/>
          </p:nvPr>
        </p:nvSpPr>
        <p:spPr/>
        <p:txBody>
          <a:bodyPr/>
          <a:lstStyle/>
          <a:p>
            <a:r>
              <a:rPr lang="en-US">
                <a:solidFill>
                  <a:srgbClr val="376092"/>
                </a:solidFill>
                <a:cs typeface="Calibri"/>
              </a:rPr>
              <a:t>Result &amp; Discussion</a:t>
            </a:r>
            <a:endParaRPr lang="en-US"/>
          </a:p>
        </p:txBody>
      </p:sp>
      <p:sp>
        <p:nvSpPr>
          <p:cNvPr id="4" name="Slide Number Placeholder 3">
            <a:extLst>
              <a:ext uri="{FF2B5EF4-FFF2-40B4-BE49-F238E27FC236}">
                <a16:creationId xmlns:a16="http://schemas.microsoft.com/office/drawing/2014/main" id="{98706497-56A5-0B89-E672-BFBD149C4360}"/>
              </a:ext>
            </a:extLst>
          </p:cNvPr>
          <p:cNvSpPr>
            <a:spLocks noGrp="1"/>
          </p:cNvSpPr>
          <p:nvPr>
            <p:ph type="sldNum" sz="quarter" idx="14"/>
          </p:nvPr>
        </p:nvSpPr>
        <p:spPr/>
        <p:txBody>
          <a:bodyPr/>
          <a:lstStyle/>
          <a:p>
            <a:fld id="{1BA3BF19-FD18-4C78-90BD-2AB25420AA5B}" type="slidenum">
              <a:rPr lang="en-US" altLang="en-US"/>
              <a:pPr/>
              <a:t>23</a:t>
            </a:fld>
            <a:endParaRPr lang="en-US" altLang="en-US"/>
          </a:p>
        </p:txBody>
      </p:sp>
    </p:spTree>
    <p:extLst>
      <p:ext uri="{BB962C8B-B14F-4D97-AF65-F5344CB8AC3E}">
        <p14:creationId xmlns:p14="http://schemas.microsoft.com/office/powerpoint/2010/main" val="2406231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D2374-11A4-E634-8258-0C7BA1F2EAB1}"/>
              </a:ext>
            </a:extLst>
          </p:cNvPr>
          <p:cNvSpPr>
            <a:spLocks noGrp="1"/>
          </p:cNvSpPr>
          <p:nvPr>
            <p:ph type="title"/>
          </p:nvPr>
        </p:nvSpPr>
        <p:spPr/>
        <p:txBody>
          <a:bodyPr/>
          <a:lstStyle/>
          <a:p>
            <a:r>
              <a:rPr lang="en-US">
                <a:cs typeface="Calibri"/>
              </a:rPr>
              <a:t>Result &amp; Discussion(cont..)</a:t>
            </a:r>
            <a:endParaRPr lang="en-US" b="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FCA56C26-7A75-96B9-DFE3-632445D04B3C}"/>
              </a:ext>
            </a:extLst>
          </p:cNvPr>
          <p:cNvSpPr>
            <a:spLocks noGrp="1"/>
          </p:cNvSpPr>
          <p:nvPr>
            <p:ph type="sldNum" sz="quarter" idx="14"/>
          </p:nvPr>
        </p:nvSpPr>
        <p:spPr/>
        <p:txBody>
          <a:bodyPr/>
          <a:lstStyle/>
          <a:p>
            <a:fld id="{1BA3BF19-FD18-4C78-90BD-2AB25420AA5B}" type="slidenum">
              <a:rPr lang="en-US" altLang="en-US"/>
              <a:pPr/>
              <a:t>24</a:t>
            </a:fld>
            <a:endParaRPr lang="en-US" altLang="en-US"/>
          </a:p>
        </p:txBody>
      </p:sp>
      <p:pic>
        <p:nvPicPr>
          <p:cNvPr id="7" name="Picture 7" descr="Chart, treemap chart&#10;&#10;Description automatically generated">
            <a:extLst>
              <a:ext uri="{FF2B5EF4-FFF2-40B4-BE49-F238E27FC236}">
                <a16:creationId xmlns:a16="http://schemas.microsoft.com/office/drawing/2014/main" id="{BC3CCAA5-30D0-5DA4-D845-B12E5E31DCFA}"/>
              </a:ext>
            </a:extLst>
          </p:cNvPr>
          <p:cNvPicPr>
            <a:picLocks noGrp="1" noChangeAspect="1"/>
          </p:cNvPicPr>
          <p:nvPr>
            <p:ph sz="quarter" idx="13"/>
          </p:nvPr>
        </p:nvPicPr>
        <p:blipFill>
          <a:blip r:embed="rId2"/>
          <a:stretch>
            <a:fillRect/>
          </a:stretch>
        </p:blipFill>
        <p:spPr>
          <a:xfrm>
            <a:off x="1315082" y="845078"/>
            <a:ext cx="6320568" cy="4993523"/>
          </a:xfrm>
        </p:spPr>
      </p:pic>
      <p:sp>
        <p:nvSpPr>
          <p:cNvPr id="9" name="TextBox 8">
            <a:extLst>
              <a:ext uri="{FF2B5EF4-FFF2-40B4-BE49-F238E27FC236}">
                <a16:creationId xmlns:a16="http://schemas.microsoft.com/office/drawing/2014/main" id="{9E860D2D-E3FA-E867-45EA-578B8236DE9A}"/>
              </a:ext>
            </a:extLst>
          </p:cNvPr>
          <p:cNvSpPr txBox="1"/>
          <p:nvPr/>
        </p:nvSpPr>
        <p:spPr>
          <a:xfrm>
            <a:off x="1865303" y="5984621"/>
            <a:ext cx="67049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Fig - 7: Different performance measures on CASIA1 dataset</a:t>
            </a:r>
          </a:p>
          <a:p>
            <a:pPr algn="l"/>
            <a:endParaRPr lang="en-US"/>
          </a:p>
        </p:txBody>
      </p:sp>
    </p:spTree>
    <p:extLst>
      <p:ext uri="{BB962C8B-B14F-4D97-AF65-F5344CB8AC3E}">
        <p14:creationId xmlns:p14="http://schemas.microsoft.com/office/powerpoint/2010/main" val="1498471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94950-981A-6B31-4680-470E05E088B4}"/>
              </a:ext>
            </a:extLst>
          </p:cNvPr>
          <p:cNvSpPr>
            <a:spLocks noGrp="1"/>
          </p:cNvSpPr>
          <p:nvPr>
            <p:ph sz="quarter" idx="13"/>
          </p:nvPr>
        </p:nvSpPr>
        <p:spPr/>
        <p:txBody>
          <a:bodyPr/>
          <a:lstStyle/>
          <a:p>
            <a:pPr marL="0" indent="0" algn="just">
              <a:buNone/>
            </a:pPr>
            <a:r>
              <a:rPr lang="en-US" sz="2400">
                <a:solidFill>
                  <a:schemeClr val="tx1"/>
                </a:solidFill>
                <a:ea typeface="+mn-lt"/>
                <a:cs typeface="+mn-lt"/>
              </a:rPr>
              <a:t>On </a:t>
            </a:r>
            <a:r>
              <a:rPr lang="en-US" sz="2400" b="1">
                <a:solidFill>
                  <a:schemeClr val="tx1"/>
                </a:solidFill>
                <a:ea typeface="+mn-lt"/>
                <a:cs typeface="+mn-lt"/>
              </a:rPr>
              <a:t>CASIA2</a:t>
            </a:r>
            <a:r>
              <a:rPr lang="en-US" sz="2400">
                <a:solidFill>
                  <a:schemeClr val="tx1"/>
                </a:solidFill>
                <a:ea typeface="+mn-lt"/>
                <a:cs typeface="+mn-lt"/>
              </a:rPr>
              <a:t> dataset, proposed model shows </a:t>
            </a:r>
            <a:r>
              <a:rPr lang="en-US" sz="2400" b="1">
                <a:solidFill>
                  <a:schemeClr val="tx1"/>
                </a:solidFill>
                <a:ea typeface="+mn-lt"/>
                <a:cs typeface="+mn-lt"/>
              </a:rPr>
              <a:t>96.59%</a:t>
            </a:r>
            <a:r>
              <a:rPr lang="en-US" sz="2400">
                <a:solidFill>
                  <a:schemeClr val="tx1"/>
                </a:solidFill>
                <a:ea typeface="+mn-lt"/>
                <a:cs typeface="+mn-lt"/>
              </a:rPr>
              <a:t> accuracy score and the cross-validation score of </a:t>
            </a:r>
            <a:r>
              <a:rPr lang="en-US" sz="2400" b="1">
                <a:solidFill>
                  <a:schemeClr val="tx1"/>
                </a:solidFill>
                <a:ea typeface="+mn-lt"/>
                <a:cs typeface="+mn-lt"/>
              </a:rPr>
              <a:t>97.14%</a:t>
            </a:r>
            <a:r>
              <a:rPr lang="en-US" sz="2400">
                <a:solidFill>
                  <a:schemeClr val="tx1"/>
                </a:solidFill>
                <a:ea typeface="+mn-lt"/>
                <a:cs typeface="+mn-lt"/>
              </a:rPr>
              <a:t> using 10-fold . It gains precision, f-score, and recall value each of </a:t>
            </a:r>
            <a:r>
              <a:rPr lang="en-US" sz="2400" b="1">
                <a:solidFill>
                  <a:schemeClr val="tx1"/>
                </a:solidFill>
                <a:ea typeface="+mn-lt"/>
                <a:cs typeface="+mn-lt"/>
              </a:rPr>
              <a:t>0.97</a:t>
            </a:r>
            <a:r>
              <a:rPr lang="en-US" sz="2400">
                <a:solidFill>
                  <a:schemeClr val="tx1"/>
                </a:solidFill>
                <a:ea typeface="+mn-lt"/>
                <a:cs typeface="+mn-lt"/>
              </a:rPr>
              <a:t>.</a:t>
            </a:r>
            <a:endParaRPr lang="en-US"/>
          </a:p>
        </p:txBody>
      </p:sp>
      <p:sp>
        <p:nvSpPr>
          <p:cNvPr id="3" name="Title 2">
            <a:extLst>
              <a:ext uri="{FF2B5EF4-FFF2-40B4-BE49-F238E27FC236}">
                <a16:creationId xmlns:a16="http://schemas.microsoft.com/office/drawing/2014/main" id="{B439FAFD-8D08-A82A-620D-3EDBE8EC76BB}"/>
              </a:ext>
            </a:extLst>
          </p:cNvPr>
          <p:cNvSpPr>
            <a:spLocks noGrp="1"/>
          </p:cNvSpPr>
          <p:nvPr>
            <p:ph type="title"/>
          </p:nvPr>
        </p:nvSpPr>
        <p:spPr/>
        <p:txBody>
          <a:bodyPr/>
          <a:lstStyle/>
          <a:p>
            <a:r>
              <a:rPr lang="en-US">
                <a:solidFill>
                  <a:srgbClr val="376092"/>
                </a:solidFill>
                <a:cs typeface="Calibri"/>
              </a:rPr>
              <a:t>Result &amp; Discussion(cont..)</a:t>
            </a:r>
            <a:endParaRPr lang="en-US"/>
          </a:p>
        </p:txBody>
      </p:sp>
      <p:sp>
        <p:nvSpPr>
          <p:cNvPr id="4" name="Slide Number Placeholder 3">
            <a:extLst>
              <a:ext uri="{FF2B5EF4-FFF2-40B4-BE49-F238E27FC236}">
                <a16:creationId xmlns:a16="http://schemas.microsoft.com/office/drawing/2014/main" id="{98706497-56A5-0B89-E672-BFBD149C4360}"/>
              </a:ext>
            </a:extLst>
          </p:cNvPr>
          <p:cNvSpPr>
            <a:spLocks noGrp="1"/>
          </p:cNvSpPr>
          <p:nvPr>
            <p:ph type="sldNum" sz="quarter" idx="14"/>
          </p:nvPr>
        </p:nvSpPr>
        <p:spPr/>
        <p:txBody>
          <a:bodyPr/>
          <a:lstStyle/>
          <a:p>
            <a:fld id="{1BA3BF19-FD18-4C78-90BD-2AB25420AA5B}" type="slidenum">
              <a:rPr lang="en-US" altLang="en-US"/>
              <a:pPr/>
              <a:t>25</a:t>
            </a:fld>
            <a:endParaRPr lang="en-US" altLang="en-US"/>
          </a:p>
        </p:txBody>
      </p:sp>
    </p:spTree>
    <p:extLst>
      <p:ext uri="{BB962C8B-B14F-4D97-AF65-F5344CB8AC3E}">
        <p14:creationId xmlns:p14="http://schemas.microsoft.com/office/powerpoint/2010/main" val="103395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D2374-11A4-E634-8258-0C7BA1F2EAB1}"/>
              </a:ext>
            </a:extLst>
          </p:cNvPr>
          <p:cNvSpPr>
            <a:spLocks noGrp="1"/>
          </p:cNvSpPr>
          <p:nvPr>
            <p:ph type="title"/>
          </p:nvPr>
        </p:nvSpPr>
        <p:spPr/>
        <p:txBody>
          <a:bodyPr/>
          <a:lstStyle/>
          <a:p>
            <a:r>
              <a:rPr lang="en-US">
                <a:cs typeface="Calibri"/>
              </a:rPr>
              <a:t>Result &amp; Discussion(cont..)</a:t>
            </a:r>
            <a:endParaRPr lang="en-US" b="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FCA56C26-7A75-96B9-DFE3-632445D04B3C}"/>
              </a:ext>
            </a:extLst>
          </p:cNvPr>
          <p:cNvSpPr>
            <a:spLocks noGrp="1"/>
          </p:cNvSpPr>
          <p:nvPr>
            <p:ph type="sldNum" sz="quarter" idx="14"/>
          </p:nvPr>
        </p:nvSpPr>
        <p:spPr/>
        <p:txBody>
          <a:bodyPr/>
          <a:lstStyle/>
          <a:p>
            <a:fld id="{1BA3BF19-FD18-4C78-90BD-2AB25420AA5B}" type="slidenum">
              <a:rPr lang="en-US" altLang="en-US"/>
              <a:pPr/>
              <a:t>26</a:t>
            </a:fld>
            <a:endParaRPr lang="en-US" altLang="en-US"/>
          </a:p>
        </p:txBody>
      </p:sp>
      <p:pic>
        <p:nvPicPr>
          <p:cNvPr id="6" name="Picture 6" descr="Graphical user interface, chart, treemap chart&#10;&#10;Description automatically generated">
            <a:extLst>
              <a:ext uri="{FF2B5EF4-FFF2-40B4-BE49-F238E27FC236}">
                <a16:creationId xmlns:a16="http://schemas.microsoft.com/office/drawing/2014/main" id="{C8F47E1E-D1E6-86DB-3C77-D4EAB907746B}"/>
              </a:ext>
            </a:extLst>
          </p:cNvPr>
          <p:cNvPicPr>
            <a:picLocks noGrp="1" noChangeAspect="1"/>
          </p:cNvPicPr>
          <p:nvPr>
            <p:ph sz="quarter" idx="13"/>
          </p:nvPr>
        </p:nvPicPr>
        <p:blipFill>
          <a:blip r:embed="rId2"/>
          <a:stretch>
            <a:fillRect/>
          </a:stretch>
        </p:blipFill>
        <p:spPr>
          <a:xfrm>
            <a:off x="1408850" y="791725"/>
            <a:ext cx="6328478" cy="4899340"/>
          </a:xfrm>
        </p:spPr>
      </p:pic>
      <p:sp>
        <p:nvSpPr>
          <p:cNvPr id="7" name="TextBox 6">
            <a:extLst>
              <a:ext uri="{FF2B5EF4-FFF2-40B4-BE49-F238E27FC236}">
                <a16:creationId xmlns:a16="http://schemas.microsoft.com/office/drawing/2014/main" id="{7D37B045-9CE5-4AE0-4AB7-DDC389FCF904}"/>
              </a:ext>
            </a:extLst>
          </p:cNvPr>
          <p:cNvSpPr txBox="1"/>
          <p:nvPr/>
        </p:nvSpPr>
        <p:spPr>
          <a:xfrm>
            <a:off x="2327375" y="6361493"/>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27F9C5F1-71B6-3EB1-515F-F69593BE03D2}"/>
              </a:ext>
            </a:extLst>
          </p:cNvPr>
          <p:cNvSpPr txBox="1"/>
          <p:nvPr/>
        </p:nvSpPr>
        <p:spPr>
          <a:xfrm>
            <a:off x="2340305" y="6309773"/>
            <a:ext cx="1823110" cy="168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9C853A43-3F3E-1A79-97D1-763AEF74DC61}"/>
              </a:ext>
            </a:extLst>
          </p:cNvPr>
          <p:cNvSpPr txBox="1"/>
          <p:nvPr/>
        </p:nvSpPr>
        <p:spPr>
          <a:xfrm>
            <a:off x="1997459" y="5805645"/>
            <a:ext cx="738812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Fig - 8: Different performance measures on CASIA2 dataset</a:t>
            </a:r>
          </a:p>
          <a:p>
            <a:pPr algn="l"/>
            <a:endParaRPr lang="en-US" b="1"/>
          </a:p>
        </p:txBody>
      </p:sp>
    </p:spTree>
    <p:extLst>
      <p:ext uri="{BB962C8B-B14F-4D97-AF65-F5344CB8AC3E}">
        <p14:creationId xmlns:p14="http://schemas.microsoft.com/office/powerpoint/2010/main" val="3166321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494950-981A-6B31-4680-470E05E088B4}"/>
              </a:ext>
            </a:extLst>
          </p:cNvPr>
          <p:cNvSpPr>
            <a:spLocks noGrp="1"/>
          </p:cNvSpPr>
          <p:nvPr>
            <p:ph sz="quarter" idx="13"/>
          </p:nvPr>
        </p:nvSpPr>
        <p:spPr/>
        <p:txBody>
          <a:bodyPr/>
          <a:lstStyle/>
          <a:p>
            <a:pPr marL="0" indent="0" algn="just">
              <a:buNone/>
            </a:pPr>
            <a:r>
              <a:rPr lang="en-US" sz="2400">
                <a:solidFill>
                  <a:schemeClr val="tx1"/>
                </a:solidFill>
                <a:ea typeface="+mn-lt"/>
                <a:cs typeface="+mn-lt"/>
              </a:rPr>
              <a:t>On the </a:t>
            </a:r>
            <a:r>
              <a:rPr lang="en-US" sz="2400" b="1">
                <a:solidFill>
                  <a:schemeClr val="tx1"/>
                </a:solidFill>
                <a:ea typeface="+mn-lt"/>
                <a:cs typeface="+mn-lt"/>
              </a:rPr>
              <a:t>COLUMBIA </a:t>
            </a:r>
            <a:r>
              <a:rPr lang="en-US" sz="2400">
                <a:solidFill>
                  <a:schemeClr val="tx1"/>
                </a:solidFill>
                <a:ea typeface="+mn-lt"/>
                <a:cs typeface="+mn-lt"/>
              </a:rPr>
              <a:t>dataset, proposed model shows</a:t>
            </a:r>
            <a:r>
              <a:rPr lang="en-US" sz="2400" b="1">
                <a:solidFill>
                  <a:schemeClr val="tx1"/>
                </a:solidFill>
                <a:ea typeface="+mn-lt"/>
                <a:cs typeface="+mn-lt"/>
              </a:rPr>
              <a:t> 89.19% </a:t>
            </a:r>
            <a:r>
              <a:rPr lang="en-US" sz="2400">
                <a:solidFill>
                  <a:schemeClr val="tx1"/>
                </a:solidFill>
                <a:ea typeface="+mn-lt"/>
                <a:cs typeface="+mn-lt"/>
              </a:rPr>
              <a:t>accuracy score and the cross-validation score of </a:t>
            </a:r>
            <a:r>
              <a:rPr lang="en-US" sz="2400" b="1">
                <a:solidFill>
                  <a:schemeClr val="tx1"/>
                </a:solidFill>
                <a:ea typeface="+mn-lt"/>
                <a:cs typeface="+mn-lt"/>
              </a:rPr>
              <a:t>77.91%</a:t>
            </a:r>
            <a:r>
              <a:rPr lang="en-US" sz="2400">
                <a:solidFill>
                  <a:schemeClr val="tx1"/>
                </a:solidFill>
                <a:ea typeface="+mn-lt"/>
                <a:cs typeface="+mn-lt"/>
              </a:rPr>
              <a:t> using 10-fold. It gains precision, f-score, and recall value each of </a:t>
            </a:r>
            <a:r>
              <a:rPr lang="en-US" sz="2400" b="1">
                <a:solidFill>
                  <a:schemeClr val="tx1"/>
                </a:solidFill>
                <a:ea typeface="+mn-lt"/>
                <a:cs typeface="+mn-lt"/>
              </a:rPr>
              <a:t>0.89</a:t>
            </a:r>
            <a:r>
              <a:rPr lang="en-US" sz="2400">
                <a:solidFill>
                  <a:schemeClr val="tx1"/>
                </a:solidFill>
                <a:ea typeface="+mn-lt"/>
                <a:cs typeface="+mn-lt"/>
              </a:rPr>
              <a:t>.</a:t>
            </a:r>
            <a:endParaRPr lang="en-US">
              <a:solidFill>
                <a:schemeClr val="tx1"/>
              </a:solidFill>
              <a:cs typeface="Calibri"/>
            </a:endParaRPr>
          </a:p>
        </p:txBody>
      </p:sp>
      <p:sp>
        <p:nvSpPr>
          <p:cNvPr id="3" name="Title 2">
            <a:extLst>
              <a:ext uri="{FF2B5EF4-FFF2-40B4-BE49-F238E27FC236}">
                <a16:creationId xmlns:a16="http://schemas.microsoft.com/office/drawing/2014/main" id="{B439FAFD-8D08-A82A-620D-3EDBE8EC76BB}"/>
              </a:ext>
            </a:extLst>
          </p:cNvPr>
          <p:cNvSpPr>
            <a:spLocks noGrp="1"/>
          </p:cNvSpPr>
          <p:nvPr>
            <p:ph type="title"/>
          </p:nvPr>
        </p:nvSpPr>
        <p:spPr/>
        <p:txBody>
          <a:bodyPr/>
          <a:lstStyle/>
          <a:p>
            <a:r>
              <a:rPr lang="en-US">
                <a:solidFill>
                  <a:srgbClr val="376092"/>
                </a:solidFill>
                <a:cs typeface="Calibri"/>
              </a:rPr>
              <a:t>Result &amp; Discussion(cont..)</a:t>
            </a:r>
            <a:endParaRPr lang="en-US"/>
          </a:p>
        </p:txBody>
      </p:sp>
      <p:sp>
        <p:nvSpPr>
          <p:cNvPr id="4" name="Slide Number Placeholder 3">
            <a:extLst>
              <a:ext uri="{FF2B5EF4-FFF2-40B4-BE49-F238E27FC236}">
                <a16:creationId xmlns:a16="http://schemas.microsoft.com/office/drawing/2014/main" id="{98706497-56A5-0B89-E672-BFBD149C4360}"/>
              </a:ext>
            </a:extLst>
          </p:cNvPr>
          <p:cNvSpPr>
            <a:spLocks noGrp="1"/>
          </p:cNvSpPr>
          <p:nvPr>
            <p:ph type="sldNum" sz="quarter" idx="14"/>
          </p:nvPr>
        </p:nvSpPr>
        <p:spPr/>
        <p:txBody>
          <a:bodyPr/>
          <a:lstStyle/>
          <a:p>
            <a:fld id="{1BA3BF19-FD18-4C78-90BD-2AB25420AA5B}" type="slidenum">
              <a:rPr lang="en-US" altLang="en-US"/>
              <a:pPr/>
              <a:t>27</a:t>
            </a:fld>
            <a:endParaRPr lang="en-US" altLang="en-US"/>
          </a:p>
        </p:txBody>
      </p:sp>
    </p:spTree>
    <p:extLst>
      <p:ext uri="{BB962C8B-B14F-4D97-AF65-F5344CB8AC3E}">
        <p14:creationId xmlns:p14="http://schemas.microsoft.com/office/powerpoint/2010/main" val="344059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AD2374-11A4-E634-8258-0C7BA1F2EAB1}"/>
              </a:ext>
            </a:extLst>
          </p:cNvPr>
          <p:cNvSpPr>
            <a:spLocks noGrp="1"/>
          </p:cNvSpPr>
          <p:nvPr>
            <p:ph type="title"/>
          </p:nvPr>
        </p:nvSpPr>
        <p:spPr/>
        <p:txBody>
          <a:bodyPr/>
          <a:lstStyle/>
          <a:p>
            <a:r>
              <a:rPr lang="en-US">
                <a:cs typeface="Calibri"/>
              </a:rPr>
              <a:t>Result &amp; Discussion(cont..)</a:t>
            </a:r>
            <a:endParaRPr lang="en-US" b="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FCA56C26-7A75-96B9-DFE3-632445D04B3C}"/>
              </a:ext>
            </a:extLst>
          </p:cNvPr>
          <p:cNvSpPr>
            <a:spLocks noGrp="1"/>
          </p:cNvSpPr>
          <p:nvPr>
            <p:ph type="sldNum" sz="quarter" idx="14"/>
          </p:nvPr>
        </p:nvSpPr>
        <p:spPr/>
        <p:txBody>
          <a:bodyPr/>
          <a:lstStyle/>
          <a:p>
            <a:fld id="{1BA3BF19-FD18-4C78-90BD-2AB25420AA5B}" type="slidenum">
              <a:rPr lang="en-US" altLang="en-US"/>
              <a:pPr/>
              <a:t>28</a:t>
            </a:fld>
            <a:endParaRPr lang="en-US" altLang="en-US"/>
          </a:p>
        </p:txBody>
      </p:sp>
      <p:pic>
        <p:nvPicPr>
          <p:cNvPr id="6" name="Picture 7" descr="Chart&#10;&#10;Description automatically generated">
            <a:extLst>
              <a:ext uri="{FF2B5EF4-FFF2-40B4-BE49-F238E27FC236}">
                <a16:creationId xmlns:a16="http://schemas.microsoft.com/office/drawing/2014/main" id="{76BC5FF2-D77F-3331-5EB8-62365114D5C4}"/>
              </a:ext>
            </a:extLst>
          </p:cNvPr>
          <p:cNvPicPr>
            <a:picLocks noGrp="1" noChangeAspect="1"/>
          </p:cNvPicPr>
          <p:nvPr>
            <p:ph sz="quarter" idx="13"/>
          </p:nvPr>
        </p:nvPicPr>
        <p:blipFill>
          <a:blip r:embed="rId2"/>
          <a:stretch>
            <a:fillRect/>
          </a:stretch>
        </p:blipFill>
        <p:spPr>
          <a:xfrm>
            <a:off x="1368323" y="847800"/>
            <a:ext cx="6225519" cy="4941805"/>
          </a:xfrm>
        </p:spPr>
      </p:pic>
      <p:sp>
        <p:nvSpPr>
          <p:cNvPr id="8" name="TextBox 7">
            <a:extLst>
              <a:ext uri="{FF2B5EF4-FFF2-40B4-BE49-F238E27FC236}">
                <a16:creationId xmlns:a16="http://schemas.microsoft.com/office/drawing/2014/main" id="{F0CF912B-2432-BBB8-E0C2-D49DEE9EA91F}"/>
              </a:ext>
            </a:extLst>
          </p:cNvPr>
          <p:cNvSpPr txBox="1"/>
          <p:nvPr/>
        </p:nvSpPr>
        <p:spPr>
          <a:xfrm>
            <a:off x="1668632" y="5895202"/>
            <a:ext cx="71807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Fig - 9: Different performance measures on COLUMBIA dataset</a:t>
            </a:r>
            <a:endParaRPr lang="en-US" sz="1400" b="1"/>
          </a:p>
        </p:txBody>
      </p:sp>
    </p:spTree>
    <p:extLst>
      <p:ext uri="{BB962C8B-B14F-4D97-AF65-F5344CB8AC3E}">
        <p14:creationId xmlns:p14="http://schemas.microsoft.com/office/powerpoint/2010/main" val="2147278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0E5B2D-B648-150D-9FD2-A022948E0C76}"/>
              </a:ext>
            </a:extLst>
          </p:cNvPr>
          <p:cNvSpPr>
            <a:spLocks noGrp="1"/>
          </p:cNvSpPr>
          <p:nvPr>
            <p:ph sz="quarter" idx="13"/>
          </p:nvPr>
        </p:nvSpPr>
        <p:spPr/>
        <p:txBody>
          <a:bodyPr/>
          <a:lstStyle/>
          <a:p>
            <a:pPr marL="0" indent="0">
              <a:buNone/>
            </a:pPr>
            <a:r>
              <a:rPr lang="en-US" sz="2400">
                <a:solidFill>
                  <a:schemeClr val="tx1"/>
                </a:solidFill>
                <a:ea typeface="+mn-lt"/>
                <a:cs typeface="+mn-lt"/>
              </a:rPr>
              <a:t>System performance varies depending on different factors:</a:t>
            </a:r>
          </a:p>
          <a:p>
            <a:pPr lvl="2"/>
            <a:r>
              <a:rPr lang="en-US">
                <a:solidFill>
                  <a:schemeClr val="tx1"/>
                </a:solidFill>
                <a:ea typeface="+mn-lt"/>
                <a:cs typeface="+mn-lt"/>
              </a:rPr>
              <a:t>Block size</a:t>
            </a:r>
          </a:p>
          <a:p>
            <a:pPr lvl="2"/>
            <a:r>
              <a:rPr lang="en-US">
                <a:solidFill>
                  <a:schemeClr val="tx1"/>
                </a:solidFill>
                <a:ea typeface="+mn-lt"/>
                <a:cs typeface="+mn-lt"/>
              </a:rPr>
              <a:t>RBF kernel parameters (gamma, C).</a:t>
            </a:r>
          </a:p>
          <a:p>
            <a:pPr lvl="2"/>
            <a:r>
              <a:rPr lang="en-US">
                <a:solidFill>
                  <a:schemeClr val="tx1"/>
                </a:solidFill>
                <a:ea typeface="+mn-lt"/>
                <a:cs typeface="+mn-lt"/>
              </a:rPr>
              <a:t>System design</a:t>
            </a:r>
          </a:p>
          <a:p>
            <a:pPr lvl="2"/>
            <a:r>
              <a:rPr lang="en-US">
                <a:solidFill>
                  <a:schemeClr val="tx1"/>
                </a:solidFill>
                <a:ea typeface="+mn-lt"/>
                <a:cs typeface="+mn-lt"/>
              </a:rPr>
              <a:t>Specific dataset</a:t>
            </a:r>
            <a:endParaRPr lang="en-US">
              <a:solidFill>
                <a:schemeClr val="tx1"/>
              </a:solidFill>
              <a:cs typeface="Calibri"/>
            </a:endParaRPr>
          </a:p>
        </p:txBody>
      </p:sp>
      <p:sp>
        <p:nvSpPr>
          <p:cNvPr id="3" name="Title 2">
            <a:extLst>
              <a:ext uri="{FF2B5EF4-FFF2-40B4-BE49-F238E27FC236}">
                <a16:creationId xmlns:a16="http://schemas.microsoft.com/office/drawing/2014/main" id="{BB9622D6-A082-D0C0-A063-01DA128DB2BD}"/>
              </a:ext>
            </a:extLst>
          </p:cNvPr>
          <p:cNvSpPr>
            <a:spLocks noGrp="1"/>
          </p:cNvSpPr>
          <p:nvPr>
            <p:ph type="title"/>
          </p:nvPr>
        </p:nvSpPr>
        <p:spPr>
          <a:xfrm>
            <a:off x="343417" y="574611"/>
            <a:ext cx="8229600" cy="1143000"/>
          </a:xfrm>
        </p:spPr>
        <p:txBody>
          <a:bodyPr/>
          <a:lstStyle/>
          <a:p>
            <a:r>
              <a:rPr lang="en-US">
                <a:cs typeface="Calibri"/>
              </a:rPr>
              <a:t>Result &amp; Discussion(cont..)</a:t>
            </a:r>
            <a:endParaRPr lang="en-US" b="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14992407-3669-8614-0E04-7A2984D06024}"/>
              </a:ext>
            </a:extLst>
          </p:cNvPr>
          <p:cNvSpPr>
            <a:spLocks noGrp="1"/>
          </p:cNvSpPr>
          <p:nvPr>
            <p:ph type="sldNum" sz="quarter" idx="14"/>
          </p:nvPr>
        </p:nvSpPr>
        <p:spPr/>
        <p:txBody>
          <a:bodyPr/>
          <a:lstStyle/>
          <a:p>
            <a:fld id="{1BA3BF19-FD18-4C78-90BD-2AB25420AA5B}" type="slidenum">
              <a:rPr lang="en-US" altLang="en-US"/>
              <a:pPr/>
              <a:t>29</a:t>
            </a:fld>
            <a:endParaRPr lang="en-US" altLang="en-US"/>
          </a:p>
        </p:txBody>
      </p:sp>
    </p:spTree>
    <p:extLst>
      <p:ext uri="{BB962C8B-B14F-4D97-AF65-F5344CB8AC3E}">
        <p14:creationId xmlns:p14="http://schemas.microsoft.com/office/powerpoint/2010/main" val="330409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p:txBody>
          <a:bodyPr/>
          <a:lstStyle/>
          <a:p>
            <a:pPr algn="just">
              <a:buFont typeface="Arial" charset="0"/>
              <a:buChar char="•"/>
              <a:defRPr/>
            </a:pPr>
            <a:r>
              <a:rPr lang="en-US" sz="2400">
                <a:solidFill>
                  <a:schemeClr val="tx1"/>
                </a:solidFill>
                <a:ea typeface="+mn-lt"/>
                <a:cs typeface="+mn-lt"/>
              </a:rPr>
              <a:t>Images are visual representations of objects, scenes, or concepts captured or created through various means.</a:t>
            </a:r>
            <a:endParaRPr lang="en-US"/>
          </a:p>
          <a:p>
            <a:pPr algn="just">
              <a:buFont typeface="Arial" charset="0"/>
              <a:buChar char="•"/>
              <a:defRPr/>
            </a:pPr>
            <a:r>
              <a:rPr lang="en-US" sz="2400">
                <a:solidFill>
                  <a:schemeClr val="tx1"/>
                </a:solidFill>
                <a:cs typeface="Calibri"/>
              </a:rPr>
              <a:t>Digital photographs can effectively convey a variety of sorts of information.</a:t>
            </a:r>
          </a:p>
          <a:p>
            <a:pPr algn="just">
              <a:buFont typeface="Arial" charset="0"/>
              <a:buChar char="•"/>
              <a:defRPr/>
            </a:pPr>
            <a:r>
              <a:rPr lang="en-US" sz="2400">
                <a:solidFill>
                  <a:schemeClr val="tx1"/>
                </a:solidFill>
                <a:cs typeface="Calibri"/>
              </a:rPr>
              <a:t>Q</a:t>
            </a:r>
            <a:r>
              <a:rPr lang="en-US" sz="2400">
                <a:solidFill>
                  <a:schemeClr val="tx1"/>
                </a:solidFill>
                <a:ea typeface="+mn-lt"/>
                <a:cs typeface="+mn-lt"/>
              </a:rPr>
              <a:t>uick development of cameras and other image acquisition technologies have made it possible to capture large amounts of images.</a:t>
            </a:r>
          </a:p>
          <a:p>
            <a:pPr algn="just">
              <a:buFont typeface="Arial" charset="0"/>
              <a:buChar char="•"/>
              <a:defRPr/>
            </a:pPr>
            <a:r>
              <a:rPr lang="en-US" sz="2400">
                <a:solidFill>
                  <a:schemeClr val="tx1"/>
                </a:solidFill>
                <a:cs typeface="Calibri"/>
              </a:rPr>
              <a:t>Quick development of memory devices have made it possible to collect and store large amounts of images.</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Overview</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3608121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F6D9C0-6E9C-F9B1-4163-7C9F8AD576BE}"/>
              </a:ext>
            </a:extLst>
          </p:cNvPr>
          <p:cNvSpPr>
            <a:spLocks noGrp="1"/>
          </p:cNvSpPr>
          <p:nvPr>
            <p:ph type="title"/>
          </p:nvPr>
        </p:nvSpPr>
        <p:spPr>
          <a:xfrm>
            <a:off x="415824" y="202231"/>
            <a:ext cx="8229600" cy="1143000"/>
          </a:xfrm>
        </p:spPr>
        <p:txBody>
          <a:bodyPr/>
          <a:lstStyle/>
          <a:p>
            <a:r>
              <a:rPr lang="en-US">
                <a:cs typeface="Calibri"/>
              </a:rPr>
              <a:t>Result &amp; Discussion(cont..)</a:t>
            </a:r>
            <a:endParaRPr lang="en-US" b="0">
              <a:cs typeface="Calibri"/>
            </a:endParaRPr>
          </a:p>
          <a:p>
            <a:endParaRPr lang="en-US">
              <a:cs typeface="Calibri"/>
            </a:endParaRPr>
          </a:p>
        </p:txBody>
      </p:sp>
      <p:sp>
        <p:nvSpPr>
          <p:cNvPr id="4" name="Slide Number Placeholder 3">
            <a:extLst>
              <a:ext uri="{FF2B5EF4-FFF2-40B4-BE49-F238E27FC236}">
                <a16:creationId xmlns:a16="http://schemas.microsoft.com/office/drawing/2014/main" id="{79672945-3969-ECC0-4C9D-645800F32DBA}"/>
              </a:ext>
            </a:extLst>
          </p:cNvPr>
          <p:cNvSpPr>
            <a:spLocks noGrp="1"/>
          </p:cNvSpPr>
          <p:nvPr>
            <p:ph type="sldNum" sz="quarter" idx="14"/>
          </p:nvPr>
        </p:nvSpPr>
        <p:spPr/>
        <p:txBody>
          <a:bodyPr/>
          <a:lstStyle/>
          <a:p>
            <a:fld id="{1BA3BF19-FD18-4C78-90BD-2AB25420AA5B}" type="slidenum">
              <a:rPr lang="en-US" altLang="en-US"/>
              <a:pPr/>
              <a:t>30</a:t>
            </a:fld>
            <a:endParaRPr lang="en-US" altLang="en-US"/>
          </a:p>
        </p:txBody>
      </p:sp>
      <p:pic>
        <p:nvPicPr>
          <p:cNvPr id="8" name="Picture 8" descr="Table&#10;&#10;Description automatically generated">
            <a:extLst>
              <a:ext uri="{FF2B5EF4-FFF2-40B4-BE49-F238E27FC236}">
                <a16:creationId xmlns:a16="http://schemas.microsoft.com/office/drawing/2014/main" id="{AAF92F0F-FE9B-B3D5-13CD-BADA168DD315}"/>
              </a:ext>
            </a:extLst>
          </p:cNvPr>
          <p:cNvPicPr>
            <a:picLocks noGrp="1" noChangeAspect="1"/>
          </p:cNvPicPr>
          <p:nvPr>
            <p:ph sz="quarter" idx="13"/>
          </p:nvPr>
        </p:nvPicPr>
        <p:blipFill>
          <a:blip r:embed="rId2"/>
          <a:stretch>
            <a:fillRect/>
          </a:stretch>
        </p:blipFill>
        <p:spPr>
          <a:xfrm>
            <a:off x="2398608" y="1339952"/>
            <a:ext cx="4344061" cy="4906416"/>
          </a:xfrm>
        </p:spPr>
      </p:pic>
      <p:sp>
        <p:nvSpPr>
          <p:cNvPr id="9" name="TextBox 8">
            <a:extLst>
              <a:ext uri="{FF2B5EF4-FFF2-40B4-BE49-F238E27FC236}">
                <a16:creationId xmlns:a16="http://schemas.microsoft.com/office/drawing/2014/main" id="{66462296-C4C3-B221-8E6F-AB5876606E96}"/>
              </a:ext>
            </a:extLst>
          </p:cNvPr>
          <p:cNvSpPr txBox="1"/>
          <p:nvPr/>
        </p:nvSpPr>
        <p:spPr>
          <a:xfrm>
            <a:off x="1910627" y="895562"/>
            <a:ext cx="53139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cs typeface="Arial"/>
              </a:rPr>
              <a:t>Table - 2: Performance scores on different RBF parameters</a:t>
            </a:r>
            <a:endParaRPr lang="en-US" sz="1400" b="1"/>
          </a:p>
        </p:txBody>
      </p:sp>
    </p:spTree>
    <p:extLst>
      <p:ext uri="{BB962C8B-B14F-4D97-AF65-F5344CB8AC3E}">
        <p14:creationId xmlns:p14="http://schemas.microsoft.com/office/powerpoint/2010/main" val="276144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B46298-A96A-AC81-EC94-CBF3AE3E2C19}"/>
              </a:ext>
            </a:extLst>
          </p:cNvPr>
          <p:cNvSpPr>
            <a:spLocks noGrp="1"/>
          </p:cNvSpPr>
          <p:nvPr>
            <p:ph sz="quarter" idx="13"/>
          </p:nvPr>
        </p:nvSpPr>
        <p:spPr>
          <a:xfrm>
            <a:off x="457200" y="1370983"/>
            <a:ext cx="8229600" cy="4378877"/>
          </a:xfrm>
        </p:spPr>
        <p:txBody>
          <a:bodyPr/>
          <a:lstStyle/>
          <a:p>
            <a:pPr marL="0" indent="0" algn="just">
              <a:buNone/>
            </a:pPr>
            <a:r>
              <a:rPr lang="en-US" sz="2400" b="1">
                <a:solidFill>
                  <a:schemeClr val="tx1"/>
                </a:solidFill>
                <a:cs typeface="Calibri"/>
              </a:rPr>
              <a:t>Limitations:</a:t>
            </a:r>
            <a:endParaRPr lang="en-US"/>
          </a:p>
          <a:p>
            <a:pPr algn="just"/>
            <a:r>
              <a:rPr lang="en-US" sz="2000">
                <a:solidFill>
                  <a:schemeClr val="tx1"/>
                </a:solidFill>
                <a:cs typeface="Calibri"/>
              </a:rPr>
              <a:t>Image quality matters.</a:t>
            </a:r>
          </a:p>
          <a:p>
            <a:pPr algn="just"/>
            <a:r>
              <a:rPr lang="en-US" sz="2000">
                <a:solidFill>
                  <a:schemeClr val="tx1"/>
                </a:solidFill>
                <a:cs typeface="Calibri"/>
              </a:rPr>
              <a:t>Forger can work smarter to trick the system.</a:t>
            </a:r>
          </a:p>
          <a:p>
            <a:pPr algn="just"/>
            <a:r>
              <a:rPr lang="en-US" sz="2000">
                <a:solidFill>
                  <a:schemeClr val="tx1"/>
                </a:solidFill>
                <a:cs typeface="Calibri"/>
              </a:rPr>
              <a:t>Fails to perform well if dataset is diverse.</a:t>
            </a:r>
          </a:p>
          <a:p>
            <a:pPr algn="just">
              <a:buFont typeface="Wingdings" panose="020B0604020202020204" pitchFamily="34" charset="0"/>
              <a:buChar char="v"/>
            </a:pPr>
            <a:endParaRPr lang="en-US" sz="2400">
              <a:solidFill>
                <a:schemeClr val="tx1"/>
              </a:solidFill>
              <a:cs typeface="Calibri"/>
            </a:endParaRPr>
          </a:p>
          <a:p>
            <a:pPr marL="0" indent="0" algn="just">
              <a:buNone/>
            </a:pPr>
            <a:r>
              <a:rPr lang="en-US" sz="2400" b="1">
                <a:solidFill>
                  <a:schemeClr val="tx1"/>
                </a:solidFill>
                <a:cs typeface="Calibri"/>
              </a:rPr>
              <a:t>Challenges:</a:t>
            </a:r>
          </a:p>
          <a:p>
            <a:pPr algn="just">
              <a:buFont typeface="Courier New" panose="020B0604020202020204" pitchFamily="34" charset="0"/>
              <a:buChar char="o"/>
            </a:pPr>
            <a:r>
              <a:rPr lang="en-US" sz="2000">
                <a:solidFill>
                  <a:schemeClr val="tx1"/>
                </a:solidFill>
                <a:cs typeface="Calibri"/>
              </a:rPr>
              <a:t>Examination of image properties</a:t>
            </a:r>
          </a:p>
          <a:p>
            <a:pPr algn="just">
              <a:buFont typeface="Courier New" panose="020B0604020202020204" pitchFamily="34" charset="0"/>
              <a:buChar char="o"/>
            </a:pPr>
            <a:r>
              <a:rPr lang="en-US" sz="2000">
                <a:solidFill>
                  <a:schemeClr val="tx1"/>
                </a:solidFill>
                <a:cs typeface="Calibri"/>
              </a:rPr>
              <a:t>Preservation of original image integrity</a:t>
            </a:r>
          </a:p>
          <a:p>
            <a:pPr algn="just">
              <a:buFont typeface="Courier New" panose="020B0604020202020204" pitchFamily="34" charset="0"/>
              <a:buChar char="o"/>
            </a:pPr>
            <a:r>
              <a:rPr lang="en-US" sz="2000">
                <a:solidFill>
                  <a:schemeClr val="tx1"/>
                </a:solidFill>
                <a:cs typeface="Calibri"/>
              </a:rPr>
              <a:t>Efficiency and scalability</a:t>
            </a:r>
          </a:p>
          <a:p>
            <a:pPr algn="just">
              <a:buFont typeface="Courier New" panose="020B0604020202020204" pitchFamily="34" charset="0"/>
              <a:buChar char="o"/>
            </a:pPr>
            <a:r>
              <a:rPr lang="en-US" sz="2000">
                <a:solidFill>
                  <a:schemeClr val="tx1"/>
                </a:solidFill>
                <a:cs typeface="Calibri"/>
              </a:rPr>
              <a:t>Utilization of appropriate techniques</a:t>
            </a:r>
          </a:p>
          <a:p>
            <a:pPr algn="just">
              <a:buFont typeface="Courier New" panose="020B0604020202020204" pitchFamily="34" charset="0"/>
              <a:buChar char="o"/>
            </a:pPr>
            <a:r>
              <a:rPr lang="en-US" sz="2000">
                <a:solidFill>
                  <a:schemeClr val="tx1"/>
                </a:solidFill>
                <a:cs typeface="Calibri"/>
              </a:rPr>
              <a:t>High accuracy</a:t>
            </a:r>
          </a:p>
          <a:p>
            <a:pPr algn="just">
              <a:buFont typeface="Wingdings" panose="020B0604020202020204" pitchFamily="34" charset="0"/>
              <a:buChar char="v"/>
            </a:pPr>
            <a:endParaRPr lang="en-US" sz="2400">
              <a:solidFill>
                <a:schemeClr val="tx1"/>
              </a:solidFill>
              <a:cs typeface="Calibri"/>
            </a:endParaRPr>
          </a:p>
        </p:txBody>
      </p:sp>
      <p:sp>
        <p:nvSpPr>
          <p:cNvPr id="3" name="Title 2">
            <a:extLst>
              <a:ext uri="{FF2B5EF4-FFF2-40B4-BE49-F238E27FC236}">
                <a16:creationId xmlns:a16="http://schemas.microsoft.com/office/drawing/2014/main" id="{4A4317F5-0CEC-562B-0B65-477C5B1E213B}"/>
              </a:ext>
            </a:extLst>
          </p:cNvPr>
          <p:cNvSpPr>
            <a:spLocks noGrp="1"/>
          </p:cNvSpPr>
          <p:nvPr>
            <p:ph type="title"/>
          </p:nvPr>
        </p:nvSpPr>
        <p:spPr>
          <a:xfrm>
            <a:off x="457200" y="274638"/>
            <a:ext cx="8229600" cy="939389"/>
          </a:xfrm>
        </p:spPr>
        <p:txBody>
          <a:bodyPr/>
          <a:lstStyle/>
          <a:p>
            <a:r>
              <a:rPr lang="en-US">
                <a:solidFill>
                  <a:srgbClr val="376092"/>
                </a:solidFill>
                <a:cs typeface="Calibri"/>
              </a:rPr>
              <a:t>Limitations &amp; Challenges</a:t>
            </a:r>
            <a:endParaRPr lang="en-US"/>
          </a:p>
        </p:txBody>
      </p:sp>
      <p:sp>
        <p:nvSpPr>
          <p:cNvPr id="4" name="Slide Number Placeholder 3">
            <a:extLst>
              <a:ext uri="{FF2B5EF4-FFF2-40B4-BE49-F238E27FC236}">
                <a16:creationId xmlns:a16="http://schemas.microsoft.com/office/drawing/2014/main" id="{6E3E0BA0-055D-CB1D-F4CC-D51DE70A93AA}"/>
              </a:ext>
            </a:extLst>
          </p:cNvPr>
          <p:cNvSpPr>
            <a:spLocks noGrp="1"/>
          </p:cNvSpPr>
          <p:nvPr>
            <p:ph type="sldNum" sz="quarter" idx="14"/>
          </p:nvPr>
        </p:nvSpPr>
        <p:spPr/>
        <p:txBody>
          <a:bodyPr/>
          <a:lstStyle/>
          <a:p>
            <a:fld id="{1BA3BF19-FD18-4C78-90BD-2AB25420AA5B}" type="slidenum">
              <a:rPr lang="en-US" altLang="en-US"/>
              <a:pPr/>
              <a:t>31</a:t>
            </a:fld>
            <a:endParaRPr lang="en-US" altLang="en-US"/>
          </a:p>
        </p:txBody>
      </p:sp>
    </p:spTree>
    <p:extLst>
      <p:ext uri="{BB962C8B-B14F-4D97-AF65-F5344CB8AC3E}">
        <p14:creationId xmlns:p14="http://schemas.microsoft.com/office/powerpoint/2010/main" val="1674919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0FC8F7-A698-C212-F44D-1082D8B14F8A}"/>
              </a:ext>
            </a:extLst>
          </p:cNvPr>
          <p:cNvSpPr>
            <a:spLocks noGrp="1"/>
          </p:cNvSpPr>
          <p:nvPr>
            <p:ph sz="quarter" idx="13"/>
          </p:nvPr>
        </p:nvSpPr>
        <p:spPr/>
        <p:txBody>
          <a:bodyPr/>
          <a:lstStyle/>
          <a:p>
            <a:pPr algn="just">
              <a:buFont typeface="Wingdings" panose="020B0604020202020204" pitchFamily="34" charset="0"/>
              <a:buChar char="Ø"/>
            </a:pPr>
            <a:r>
              <a:rPr lang="en-US" sz="2400">
                <a:solidFill>
                  <a:schemeClr val="tx1"/>
                </a:solidFill>
                <a:cs typeface="Calibri"/>
              </a:rPr>
              <a:t>Increasing accuracy</a:t>
            </a:r>
          </a:p>
          <a:p>
            <a:pPr algn="just">
              <a:buFont typeface="Wingdings" panose="020B0604020202020204" pitchFamily="34" charset="0"/>
              <a:buChar char="Ø"/>
            </a:pPr>
            <a:r>
              <a:rPr lang="en-US" sz="2400">
                <a:solidFill>
                  <a:schemeClr val="tx1"/>
                </a:solidFill>
                <a:cs typeface="Calibri"/>
              </a:rPr>
              <a:t>Detecting other types of image forgeries other than copy move and splicing such as counterfeiting</a:t>
            </a:r>
            <a:r>
              <a:rPr lang="en-US" sz="2400">
                <a:solidFill>
                  <a:schemeClr val="tx1"/>
                </a:solidFill>
                <a:ea typeface="+mn-lt"/>
                <a:cs typeface="+mn-lt"/>
              </a:rPr>
              <a:t>, including filter-based forgery, retouching forgery, object removal forgery, and geometric forgery. </a:t>
            </a:r>
          </a:p>
          <a:p>
            <a:pPr algn="just">
              <a:buFont typeface="Wingdings" panose="020B0604020202020204" pitchFamily="34" charset="0"/>
              <a:buChar char="Ø"/>
            </a:pPr>
            <a:r>
              <a:rPr lang="en-US" sz="2400">
                <a:solidFill>
                  <a:schemeClr val="tx1"/>
                </a:solidFill>
                <a:cs typeface="Calibri"/>
              </a:rPr>
              <a:t>Training the system with more intricate and vast dataset.</a:t>
            </a:r>
          </a:p>
          <a:p>
            <a:pPr algn="just">
              <a:buFont typeface="Wingdings" panose="020B0604020202020204" pitchFamily="34" charset="0"/>
              <a:buChar char="Ø"/>
            </a:pPr>
            <a:endParaRPr lang="en-US" sz="2400">
              <a:solidFill>
                <a:schemeClr val="tx1"/>
              </a:solidFill>
              <a:cs typeface="Calibri"/>
            </a:endParaRPr>
          </a:p>
        </p:txBody>
      </p:sp>
      <p:sp>
        <p:nvSpPr>
          <p:cNvPr id="3" name="Title 2">
            <a:extLst>
              <a:ext uri="{FF2B5EF4-FFF2-40B4-BE49-F238E27FC236}">
                <a16:creationId xmlns:a16="http://schemas.microsoft.com/office/drawing/2014/main" id="{81BB0477-3341-C851-CE12-DDAC2AF61E4C}"/>
              </a:ext>
            </a:extLst>
          </p:cNvPr>
          <p:cNvSpPr>
            <a:spLocks noGrp="1"/>
          </p:cNvSpPr>
          <p:nvPr>
            <p:ph type="title"/>
          </p:nvPr>
        </p:nvSpPr>
        <p:spPr/>
        <p:txBody>
          <a:bodyPr/>
          <a:lstStyle/>
          <a:p>
            <a:r>
              <a:rPr lang="en-US">
                <a:cs typeface="Calibri"/>
              </a:rPr>
              <a:t>Future Scopes</a:t>
            </a:r>
            <a:endParaRPr lang="en-US"/>
          </a:p>
        </p:txBody>
      </p:sp>
      <p:sp>
        <p:nvSpPr>
          <p:cNvPr id="4" name="Slide Number Placeholder 3">
            <a:extLst>
              <a:ext uri="{FF2B5EF4-FFF2-40B4-BE49-F238E27FC236}">
                <a16:creationId xmlns:a16="http://schemas.microsoft.com/office/drawing/2014/main" id="{D8086BEC-436C-4DC5-4265-AF66EFBAB8D7}"/>
              </a:ext>
            </a:extLst>
          </p:cNvPr>
          <p:cNvSpPr>
            <a:spLocks noGrp="1"/>
          </p:cNvSpPr>
          <p:nvPr>
            <p:ph type="sldNum" sz="quarter" idx="14"/>
          </p:nvPr>
        </p:nvSpPr>
        <p:spPr/>
        <p:txBody>
          <a:bodyPr/>
          <a:lstStyle/>
          <a:p>
            <a:fld id="{1BA3BF19-FD18-4C78-90BD-2AB25420AA5B}" type="slidenum">
              <a:rPr lang="en-US" altLang="en-US"/>
              <a:pPr/>
              <a:t>32</a:t>
            </a:fld>
            <a:endParaRPr lang="en-US" altLang="en-US"/>
          </a:p>
        </p:txBody>
      </p:sp>
    </p:spTree>
    <p:extLst>
      <p:ext uri="{BB962C8B-B14F-4D97-AF65-F5344CB8AC3E}">
        <p14:creationId xmlns:p14="http://schemas.microsoft.com/office/powerpoint/2010/main" val="2161209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3E3C38-7E30-1728-895D-1B674C18B1F0}"/>
              </a:ext>
            </a:extLst>
          </p:cNvPr>
          <p:cNvSpPr>
            <a:spLocks noGrp="1"/>
          </p:cNvSpPr>
          <p:nvPr>
            <p:ph sz="quarter" idx="13"/>
          </p:nvPr>
        </p:nvSpPr>
        <p:spPr>
          <a:xfrm>
            <a:off x="457200" y="1407459"/>
            <a:ext cx="8229600" cy="3962400"/>
          </a:xfrm>
        </p:spPr>
        <p:txBody>
          <a:bodyPr/>
          <a:lstStyle/>
          <a:p>
            <a:pPr marL="0" indent="0" algn="just">
              <a:buNone/>
            </a:pPr>
            <a:r>
              <a:rPr lang="en-US" sz="2000">
                <a:solidFill>
                  <a:schemeClr val="tx1"/>
                </a:solidFill>
                <a:ea typeface="+mn-lt"/>
                <a:cs typeface="+mn-lt"/>
              </a:rPr>
              <a:t>In this project SVM along with DCT have been used to classify authentic and tampered images. Currently, people are taking billions of pictures every day which are being used in many situations. But in some situations, the authenticity of these images become a matter of concern due to many reasons. The availability of many image editing tools make these situations harder as nowadays anyone can tamper an image not needing any serious level of skills. In our project, we have built a system that can recognize tampered images using Copy move and Splicing techniques. Our system can recognize these types of image tampering with reliable accuracy and a reasonable amount of time. </a:t>
            </a:r>
            <a:endParaRPr lang="en-US" sz="2000">
              <a:solidFill>
                <a:schemeClr val="tx1"/>
              </a:solidFill>
              <a:cs typeface="Calibri"/>
            </a:endParaRPr>
          </a:p>
        </p:txBody>
      </p:sp>
      <p:sp>
        <p:nvSpPr>
          <p:cNvPr id="3" name="Title 2">
            <a:extLst>
              <a:ext uri="{FF2B5EF4-FFF2-40B4-BE49-F238E27FC236}">
                <a16:creationId xmlns:a16="http://schemas.microsoft.com/office/drawing/2014/main" id="{19802F5A-B10C-3820-694C-21A4CBABDD10}"/>
              </a:ext>
            </a:extLst>
          </p:cNvPr>
          <p:cNvSpPr>
            <a:spLocks noGrp="1"/>
          </p:cNvSpPr>
          <p:nvPr>
            <p:ph type="title"/>
          </p:nvPr>
        </p:nvSpPr>
        <p:spPr/>
        <p:txBody>
          <a:bodyPr/>
          <a:lstStyle/>
          <a:p>
            <a:r>
              <a:rPr lang="en-US">
                <a:solidFill>
                  <a:srgbClr val="376092"/>
                </a:solidFill>
                <a:cs typeface="Calibri"/>
              </a:rPr>
              <a:t>Conclusion</a:t>
            </a:r>
            <a:endParaRPr lang="en-US"/>
          </a:p>
        </p:txBody>
      </p:sp>
      <p:sp>
        <p:nvSpPr>
          <p:cNvPr id="4" name="Slide Number Placeholder 3">
            <a:extLst>
              <a:ext uri="{FF2B5EF4-FFF2-40B4-BE49-F238E27FC236}">
                <a16:creationId xmlns:a16="http://schemas.microsoft.com/office/drawing/2014/main" id="{EE09E088-6EC1-1C1B-FA0D-589A8C8BF9A6}"/>
              </a:ext>
            </a:extLst>
          </p:cNvPr>
          <p:cNvSpPr>
            <a:spLocks noGrp="1"/>
          </p:cNvSpPr>
          <p:nvPr>
            <p:ph type="sldNum" sz="quarter" idx="14"/>
          </p:nvPr>
        </p:nvSpPr>
        <p:spPr/>
        <p:txBody>
          <a:bodyPr/>
          <a:lstStyle/>
          <a:p>
            <a:fld id="{1BA3BF19-FD18-4C78-90BD-2AB25420AA5B}" type="slidenum">
              <a:rPr lang="en-US" altLang="en-US"/>
              <a:pPr/>
              <a:t>33</a:t>
            </a:fld>
            <a:endParaRPr lang="en-US" altLang="en-US"/>
          </a:p>
        </p:txBody>
      </p:sp>
    </p:spTree>
    <p:extLst>
      <p:ext uri="{BB962C8B-B14F-4D97-AF65-F5344CB8AC3E}">
        <p14:creationId xmlns:p14="http://schemas.microsoft.com/office/powerpoint/2010/main" val="2784566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28F3BE-4669-CB0B-42FC-2674EAAC09CF}"/>
              </a:ext>
            </a:extLst>
          </p:cNvPr>
          <p:cNvSpPr>
            <a:spLocks noGrp="1"/>
          </p:cNvSpPr>
          <p:nvPr>
            <p:ph type="sldNum" sz="quarter" idx="14"/>
          </p:nvPr>
        </p:nvSpPr>
        <p:spPr/>
        <p:txBody>
          <a:bodyPr/>
          <a:lstStyle/>
          <a:p>
            <a:fld id="{1BA3BF19-FD18-4C78-90BD-2AB25420AA5B}" type="slidenum">
              <a:rPr lang="en-US" altLang="en-US"/>
              <a:pPr/>
              <a:t>34</a:t>
            </a:fld>
            <a:endParaRPr lang="en-US" altLang="en-US"/>
          </a:p>
        </p:txBody>
      </p:sp>
      <p:pic>
        <p:nvPicPr>
          <p:cNvPr id="5" name="FinalProjectDemontration">
            <a:hlinkClick r:id="" action="ppaction://media"/>
            <a:extLst>
              <a:ext uri="{FF2B5EF4-FFF2-40B4-BE49-F238E27FC236}">
                <a16:creationId xmlns:a16="http://schemas.microsoft.com/office/drawing/2014/main" id="{A3952398-68C7-2018-8335-B6C90FF2F2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6" y="224556"/>
            <a:ext cx="9149748" cy="6135715"/>
          </a:xfrm>
          <a:prstGeom prst="rect">
            <a:avLst/>
          </a:prstGeom>
        </p:spPr>
      </p:pic>
      <p:sp>
        <p:nvSpPr>
          <p:cNvPr id="6" name="Rectangle 5">
            <a:extLst>
              <a:ext uri="{FF2B5EF4-FFF2-40B4-BE49-F238E27FC236}">
                <a16:creationId xmlns:a16="http://schemas.microsoft.com/office/drawing/2014/main" id="{F954B1DB-D4A1-AD36-D130-6CAC81D46C80}"/>
              </a:ext>
            </a:extLst>
          </p:cNvPr>
          <p:cNvSpPr/>
          <p:nvPr/>
        </p:nvSpPr>
        <p:spPr>
          <a:xfrm>
            <a:off x="-3442" y="227101"/>
            <a:ext cx="9172754" cy="1049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6A1E14-72E4-2891-3751-F5D1CB994872}"/>
              </a:ext>
            </a:extLst>
          </p:cNvPr>
          <p:cNvSpPr txBox="1"/>
          <p:nvPr/>
        </p:nvSpPr>
        <p:spPr>
          <a:xfrm>
            <a:off x="171617" y="463315"/>
            <a:ext cx="88104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Arial"/>
              </a:rPr>
              <a:t>VIDEO DEMONSTRATION FOR THE PROJECT WORK</a:t>
            </a:r>
            <a:endParaRPr lang="en-US" sz="3200" b="1">
              <a:latin typeface="Calibri"/>
            </a:endParaRPr>
          </a:p>
        </p:txBody>
      </p:sp>
    </p:spTree>
    <p:extLst>
      <p:ext uri="{BB962C8B-B14F-4D97-AF65-F5344CB8AC3E}">
        <p14:creationId xmlns:p14="http://schemas.microsoft.com/office/powerpoint/2010/main" val="26749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141424"/>
          </a:xfrm>
        </p:spPr>
        <p:txBody>
          <a:bodyPr/>
          <a:lstStyle/>
          <a:p>
            <a:pPr>
              <a:buNone/>
              <a:defRPr/>
            </a:pPr>
            <a:r>
              <a:rPr lang="en-US" sz="1800">
                <a:solidFill>
                  <a:schemeClr val="tx1"/>
                </a:solidFill>
                <a:ea typeface="+mn-lt"/>
                <a:cs typeface="+mn-lt"/>
              </a:rPr>
              <a:t>[1]  Amani Alahmadi, Muhammad Hussain, Hatim </a:t>
            </a:r>
            <a:r>
              <a:rPr lang="en-US" sz="1800" err="1">
                <a:solidFill>
                  <a:schemeClr val="tx1"/>
                </a:solidFill>
                <a:ea typeface="+mn-lt"/>
                <a:cs typeface="+mn-lt"/>
              </a:rPr>
              <a:t>Aboalsamh</a:t>
            </a:r>
            <a:r>
              <a:rPr lang="en-US" sz="1800">
                <a:solidFill>
                  <a:schemeClr val="tx1"/>
                </a:solidFill>
                <a:ea typeface="+mn-lt"/>
                <a:cs typeface="+mn-lt"/>
              </a:rPr>
              <a:t>, Ghulam Muhammad, George </a:t>
            </a:r>
            <a:r>
              <a:rPr lang="en-US" sz="1800" err="1">
                <a:solidFill>
                  <a:schemeClr val="tx1"/>
                </a:solidFill>
                <a:ea typeface="+mn-lt"/>
                <a:cs typeface="+mn-lt"/>
              </a:rPr>
              <a:t>Bebis</a:t>
            </a:r>
            <a:r>
              <a:rPr lang="en-US" sz="1800">
                <a:solidFill>
                  <a:schemeClr val="tx1"/>
                </a:solidFill>
                <a:ea typeface="+mn-lt"/>
                <a:cs typeface="+mn-lt"/>
              </a:rPr>
              <a:t>, and Hassan </a:t>
            </a:r>
            <a:r>
              <a:rPr lang="en-US" sz="1800" err="1">
                <a:solidFill>
                  <a:schemeClr val="tx1"/>
                </a:solidFill>
                <a:ea typeface="+mn-lt"/>
                <a:cs typeface="+mn-lt"/>
              </a:rPr>
              <a:t>Mathkour</a:t>
            </a:r>
            <a:r>
              <a:rPr lang="en-US" sz="1800">
                <a:solidFill>
                  <a:schemeClr val="tx1"/>
                </a:solidFill>
                <a:ea typeface="+mn-lt"/>
                <a:cs typeface="+mn-lt"/>
              </a:rPr>
              <a:t>. Passive detection of image forgery using </a:t>
            </a:r>
            <a:r>
              <a:rPr lang="en-US" sz="1800" err="1">
                <a:solidFill>
                  <a:schemeClr val="tx1"/>
                </a:solidFill>
                <a:ea typeface="+mn-lt"/>
                <a:cs typeface="+mn-lt"/>
              </a:rPr>
              <a:t>dct</a:t>
            </a:r>
            <a:r>
              <a:rPr lang="en-US" sz="1800">
                <a:solidFill>
                  <a:schemeClr val="tx1"/>
                </a:solidFill>
                <a:ea typeface="+mn-lt"/>
                <a:cs typeface="+mn-lt"/>
              </a:rPr>
              <a:t> and local binary pattern. International Journal of Advanced Computer Science and Applications, 9(2):37–43, 2018. </a:t>
            </a:r>
            <a:endParaRPr lang="en-US" sz="1800">
              <a:solidFill>
                <a:schemeClr val="tx1"/>
              </a:solidFill>
              <a:cs typeface="Calibri"/>
            </a:endParaRPr>
          </a:p>
          <a:p>
            <a:pPr marL="0" indent="0">
              <a:buNone/>
              <a:defRPr/>
            </a:pPr>
            <a:endParaRPr lang="en-US" sz="1800">
              <a:solidFill>
                <a:schemeClr val="tx1"/>
              </a:solidFill>
              <a:ea typeface="+mn-lt"/>
              <a:cs typeface="+mn-lt"/>
            </a:endParaRPr>
          </a:p>
          <a:p>
            <a:pPr>
              <a:buNone/>
              <a:defRPr/>
            </a:pPr>
            <a:r>
              <a:rPr lang="en-US" sz="1800">
                <a:solidFill>
                  <a:schemeClr val="tx1"/>
                </a:solidFill>
                <a:ea typeface="+mn-lt"/>
                <a:cs typeface="+mn-lt"/>
              </a:rPr>
              <a:t>[2]  A. </a:t>
            </a:r>
            <a:r>
              <a:rPr lang="en-US" sz="1800" err="1">
                <a:solidFill>
                  <a:schemeClr val="tx1"/>
                </a:solidFill>
                <a:ea typeface="+mn-lt"/>
                <a:cs typeface="+mn-lt"/>
              </a:rPr>
              <a:t>Parnak</a:t>
            </a:r>
            <a:r>
              <a:rPr lang="en-US" sz="1800">
                <a:solidFill>
                  <a:schemeClr val="tx1"/>
                </a:solidFill>
                <a:ea typeface="+mn-lt"/>
                <a:cs typeface="+mn-lt"/>
              </a:rPr>
              <a:t>, Y. </a:t>
            </a:r>
            <a:r>
              <a:rPr lang="en-US" sz="1800" err="1">
                <a:solidFill>
                  <a:schemeClr val="tx1"/>
                </a:solidFill>
                <a:ea typeface="+mn-lt"/>
                <a:cs typeface="+mn-lt"/>
              </a:rPr>
              <a:t>Baleghi</a:t>
            </a:r>
            <a:r>
              <a:rPr lang="en-US" sz="1800">
                <a:solidFill>
                  <a:schemeClr val="tx1"/>
                </a:solidFill>
                <a:ea typeface="+mn-lt"/>
                <a:cs typeface="+mn-lt"/>
              </a:rPr>
              <a:t> Damavandi, and S. J. </a:t>
            </a:r>
            <a:r>
              <a:rPr lang="en-US" sz="1800" err="1">
                <a:solidFill>
                  <a:schemeClr val="tx1"/>
                </a:solidFill>
                <a:ea typeface="+mn-lt"/>
                <a:cs typeface="+mn-lt"/>
              </a:rPr>
              <a:t>Kazemitabar</a:t>
            </a:r>
            <a:r>
              <a:rPr lang="en-US" sz="1800">
                <a:solidFill>
                  <a:schemeClr val="tx1"/>
                </a:solidFill>
                <a:ea typeface="+mn-lt"/>
                <a:cs typeface="+mn-lt"/>
              </a:rPr>
              <a:t>. A novel image splicing detection algorithm based on generalized and traditional </a:t>
            </a:r>
            <a:r>
              <a:rPr lang="en-US" sz="1800" err="1">
                <a:solidFill>
                  <a:schemeClr val="tx1"/>
                </a:solidFill>
                <a:ea typeface="+mn-lt"/>
                <a:cs typeface="+mn-lt"/>
              </a:rPr>
              <a:t>benford’s</a:t>
            </a:r>
            <a:r>
              <a:rPr lang="en-US" sz="1800">
                <a:solidFill>
                  <a:schemeClr val="tx1"/>
                </a:solidFill>
                <a:ea typeface="+mn-lt"/>
                <a:cs typeface="+mn-lt"/>
              </a:rPr>
              <a:t> law. International Journal of Computer Science and Network Security, 20(5):154–160, 2020.</a:t>
            </a:r>
          </a:p>
          <a:p>
            <a:pPr>
              <a:buNone/>
              <a:defRPr/>
            </a:pPr>
            <a:endParaRPr lang="en-US" sz="1800">
              <a:solidFill>
                <a:schemeClr val="tx1"/>
              </a:solidFill>
              <a:cs typeface="Calibri"/>
            </a:endParaRPr>
          </a:p>
          <a:p>
            <a:pPr>
              <a:buNone/>
              <a:defRPr/>
            </a:pPr>
            <a:r>
              <a:rPr lang="en-US" sz="1800">
                <a:solidFill>
                  <a:schemeClr val="tx1"/>
                </a:solidFill>
                <a:cs typeface="Calibri"/>
              </a:rPr>
              <a:t>[3]  </a:t>
            </a:r>
            <a:r>
              <a:rPr lang="en-US" sz="1800">
                <a:solidFill>
                  <a:schemeClr val="tx1"/>
                </a:solidFill>
                <a:ea typeface="+mn-lt"/>
                <a:cs typeface="+mn-lt"/>
              </a:rPr>
              <a:t>Mohammad </a:t>
            </a:r>
            <a:r>
              <a:rPr lang="en-US" sz="1800" err="1">
                <a:solidFill>
                  <a:schemeClr val="tx1"/>
                </a:solidFill>
                <a:ea typeface="+mn-lt"/>
                <a:cs typeface="+mn-lt"/>
              </a:rPr>
              <a:t>Manzurul</a:t>
            </a:r>
            <a:r>
              <a:rPr lang="en-US" sz="1800">
                <a:solidFill>
                  <a:schemeClr val="tx1"/>
                </a:solidFill>
                <a:ea typeface="+mn-lt"/>
                <a:cs typeface="+mn-lt"/>
              </a:rPr>
              <a:t> Islam, Gour Karmakar, Joarder </a:t>
            </a:r>
            <a:r>
              <a:rPr lang="en-US" sz="1800" err="1">
                <a:solidFill>
                  <a:schemeClr val="tx1"/>
                </a:solidFill>
                <a:ea typeface="+mn-lt"/>
                <a:cs typeface="+mn-lt"/>
              </a:rPr>
              <a:t>Kamruzzaman</a:t>
            </a:r>
            <a:r>
              <a:rPr lang="en-US" sz="1800">
                <a:solidFill>
                  <a:schemeClr val="tx1"/>
                </a:solidFill>
                <a:ea typeface="+mn-lt"/>
                <a:cs typeface="+mn-lt"/>
              </a:rPr>
              <a:t>, and Manzur Murshed. A robust forgery detection method for copy–move and splicing attacks in images. Journal of Forensic Sciences, 62(4):1036–1044, 2017.</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References</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35</a:t>
            </a:fld>
            <a:endParaRPr lang="en-US" altLang="en-US">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141424"/>
          </a:xfrm>
        </p:spPr>
        <p:txBody>
          <a:bodyPr/>
          <a:lstStyle/>
          <a:p>
            <a:pPr>
              <a:buNone/>
              <a:defRPr/>
            </a:pPr>
            <a:r>
              <a:rPr lang="en-US" sz="1800">
                <a:solidFill>
                  <a:schemeClr val="tx1"/>
                </a:solidFill>
                <a:ea typeface="+mn-lt"/>
                <a:cs typeface="+mn-lt"/>
              </a:rPr>
              <a:t>[4]  Shilpa Duaa, Jyotsna Singha, and Harish </a:t>
            </a:r>
            <a:r>
              <a:rPr lang="en-US" sz="1800" err="1">
                <a:solidFill>
                  <a:schemeClr val="tx1"/>
                </a:solidFill>
                <a:ea typeface="+mn-lt"/>
                <a:cs typeface="+mn-lt"/>
              </a:rPr>
              <a:t>Parthasarathya</a:t>
            </a:r>
            <a:r>
              <a:rPr lang="en-US" sz="1800">
                <a:solidFill>
                  <a:schemeClr val="tx1"/>
                </a:solidFill>
                <a:ea typeface="+mn-lt"/>
                <a:cs typeface="+mn-lt"/>
              </a:rPr>
              <a:t>. Image forgery detection based on statistical features of block DCT coefficients. Multimedia Tools and Applications, 75(8):4495– 4515, 2016. </a:t>
            </a:r>
          </a:p>
          <a:p>
            <a:pPr marL="0" indent="0">
              <a:buNone/>
              <a:defRPr/>
            </a:pPr>
            <a:endParaRPr lang="en-US" sz="1800">
              <a:solidFill>
                <a:schemeClr val="tx1"/>
              </a:solidFill>
              <a:cs typeface="Calibri"/>
            </a:endParaRPr>
          </a:p>
          <a:p>
            <a:pPr>
              <a:buNone/>
              <a:defRPr/>
            </a:pPr>
            <a:r>
              <a:rPr lang="en-US" sz="1800">
                <a:solidFill>
                  <a:schemeClr val="tx1"/>
                </a:solidFill>
                <a:cs typeface="Calibri"/>
              </a:rPr>
              <a:t>[5]  </a:t>
            </a:r>
            <a:r>
              <a:rPr lang="en-US" sz="1800" err="1">
                <a:solidFill>
                  <a:schemeClr val="tx1"/>
                </a:solidFill>
                <a:ea typeface="+mn-lt"/>
                <a:cs typeface="+mn-lt"/>
              </a:rPr>
              <a:t>Toqeer</a:t>
            </a:r>
            <a:r>
              <a:rPr lang="en-US" sz="1800">
                <a:solidFill>
                  <a:schemeClr val="tx1"/>
                </a:solidFill>
                <a:ea typeface="+mn-lt"/>
                <a:cs typeface="+mn-lt"/>
              </a:rPr>
              <a:t> Mahmood, Tabassam Nawaz, Rehan Ashraf, Mohsin Shah, Zakir Khan, Aun Irtaza, and Zahid Mehmood. A survey on block based copy move image forgery detection techniques. Journal of King Saud University-Computer and Information Sciences, 32(3):324–335, 2020.</a:t>
            </a:r>
            <a:r>
              <a:rPr lang="en-US" sz="1800">
                <a:solidFill>
                  <a:schemeClr val="tx1"/>
                </a:solidFill>
                <a:cs typeface="Calibri"/>
              </a:rPr>
              <a:t> </a:t>
            </a:r>
          </a:p>
          <a:p>
            <a:pPr>
              <a:buNone/>
              <a:defRPr/>
            </a:pPr>
            <a:endParaRPr lang="en-US" sz="1800">
              <a:solidFill>
                <a:schemeClr val="tx1"/>
              </a:solidFill>
              <a:cs typeface="Calibri"/>
            </a:endParaRPr>
          </a:p>
          <a:p>
            <a:pPr>
              <a:buNone/>
              <a:defRPr/>
            </a:pPr>
            <a:r>
              <a:rPr lang="en-US" sz="1800">
                <a:solidFill>
                  <a:schemeClr val="tx1"/>
                </a:solidFill>
                <a:cs typeface="Calibri"/>
              </a:rPr>
              <a:t>[6]  </a:t>
            </a:r>
            <a:r>
              <a:rPr lang="en-US" sz="1800">
                <a:solidFill>
                  <a:schemeClr val="tx1"/>
                </a:solidFill>
                <a:ea typeface="+mn-lt"/>
                <a:cs typeface="+mn-lt"/>
              </a:rPr>
              <a:t>Soumen K. Patra and Abhijit D. </a:t>
            </a:r>
            <a:r>
              <a:rPr lang="en-US" sz="1800" err="1">
                <a:solidFill>
                  <a:schemeClr val="tx1"/>
                </a:solidFill>
                <a:ea typeface="+mn-lt"/>
                <a:cs typeface="+mn-lt"/>
              </a:rPr>
              <a:t>Bijwe</a:t>
            </a:r>
            <a:r>
              <a:rPr lang="en-US" sz="1800">
                <a:solidFill>
                  <a:schemeClr val="tx1"/>
                </a:solidFill>
                <a:ea typeface="+mn-lt"/>
                <a:cs typeface="+mn-lt"/>
              </a:rPr>
              <a:t>. Copy-move image forgery detection using SVD. International Journal of Computer Applications, 117(20):33–38, 2015.</a:t>
            </a:r>
            <a:endParaRPr lang="en-US" sz="1800">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References(cont..)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36</a:t>
            </a:fld>
            <a:endParaRPr lang="en-US" altLang="en-US">
              <a:latin typeface="Calibri" panose="020F0502020204030204" pitchFamily="34" charset="0"/>
            </a:endParaRPr>
          </a:p>
        </p:txBody>
      </p:sp>
    </p:spTree>
    <p:extLst>
      <p:ext uri="{BB962C8B-B14F-4D97-AF65-F5344CB8AC3E}">
        <p14:creationId xmlns:p14="http://schemas.microsoft.com/office/powerpoint/2010/main" val="3232107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a:xfrm>
            <a:off x="457200" y="1676400"/>
            <a:ext cx="8229600" cy="4141424"/>
          </a:xfrm>
        </p:spPr>
        <p:txBody>
          <a:bodyPr/>
          <a:lstStyle/>
          <a:p>
            <a:pPr>
              <a:buNone/>
              <a:defRPr/>
            </a:pPr>
            <a:r>
              <a:rPr lang="en-US" sz="1800">
                <a:solidFill>
                  <a:schemeClr val="tx1"/>
                </a:solidFill>
                <a:ea typeface="+mn-lt"/>
                <a:cs typeface="+mn-lt"/>
              </a:rPr>
              <a:t>[7]  Mohammed Hazim </a:t>
            </a:r>
            <a:r>
              <a:rPr lang="en-US" sz="1800" err="1">
                <a:solidFill>
                  <a:schemeClr val="tx1"/>
                </a:solidFill>
                <a:ea typeface="+mn-lt"/>
                <a:cs typeface="+mn-lt"/>
              </a:rPr>
              <a:t>Alkawaz</a:t>
            </a:r>
            <a:r>
              <a:rPr lang="en-US" sz="1800">
                <a:solidFill>
                  <a:schemeClr val="tx1"/>
                </a:solidFill>
                <a:ea typeface="+mn-lt"/>
                <a:cs typeface="+mn-lt"/>
              </a:rPr>
              <a:t>, Ghazali Sulong, Tanzila Saba, and Amjad Rehman. Detection of copy-move image forgery based on discrete cosine transform. Journal of Visual Communication and Image Representation, 52:118–128, 2018.</a:t>
            </a:r>
          </a:p>
          <a:p>
            <a:pPr>
              <a:buNone/>
              <a:defRPr/>
            </a:pPr>
            <a:r>
              <a:rPr lang="en-US" sz="1800">
                <a:solidFill>
                  <a:schemeClr val="tx1"/>
                </a:solidFill>
                <a:cs typeface="Calibri"/>
              </a:rPr>
              <a:t>[8]  </a:t>
            </a:r>
            <a:r>
              <a:rPr lang="en-US" sz="1800" err="1">
                <a:solidFill>
                  <a:schemeClr val="tx1"/>
                </a:solidFill>
                <a:ea typeface="+mn-lt"/>
                <a:cs typeface="+mn-lt"/>
              </a:rPr>
              <a:t>Youtube</a:t>
            </a:r>
            <a:r>
              <a:rPr lang="en-US" sz="1800">
                <a:solidFill>
                  <a:schemeClr val="tx1"/>
                </a:solidFill>
                <a:ea typeface="+mn-lt"/>
                <a:cs typeface="+mn-lt"/>
              </a:rPr>
              <a:t>. </a:t>
            </a:r>
            <a:r>
              <a:rPr lang="en-US" sz="1800">
                <a:solidFill>
                  <a:schemeClr val="tx1"/>
                </a:solidFill>
                <a:ea typeface="+mn-lt"/>
                <a:cs typeface="+mn-lt"/>
                <a:hlinkClick r:id="rId2">
                  <a:extLst>
                    <a:ext uri="{A12FA001-AC4F-418D-AE19-62706E023703}">
                      <ahyp:hlinkClr xmlns:ahyp="http://schemas.microsoft.com/office/drawing/2018/hyperlinkcolor" val="tx"/>
                    </a:ext>
                  </a:extLst>
                </a:hlinkClick>
              </a:rPr>
              <a:t>https://www.youtube.com/watch?v=F5pMHaofd7c</a:t>
            </a:r>
            <a:r>
              <a:rPr lang="en-US" sz="1800">
                <a:solidFill>
                  <a:schemeClr val="tx1"/>
                </a:solidFill>
                <a:ea typeface="+mn-lt"/>
                <a:cs typeface="+mn-lt"/>
              </a:rPr>
              <a:t>.</a:t>
            </a:r>
          </a:p>
          <a:p>
            <a:pPr>
              <a:buNone/>
              <a:defRPr/>
            </a:pPr>
            <a:r>
              <a:rPr lang="en-US" sz="1800">
                <a:solidFill>
                  <a:schemeClr val="tx1"/>
                </a:solidFill>
                <a:cs typeface="Calibri"/>
              </a:rPr>
              <a:t>[9]  </a:t>
            </a:r>
            <a:r>
              <a:rPr lang="en-US" sz="1800">
                <a:solidFill>
                  <a:schemeClr val="tx1"/>
                </a:solidFill>
                <a:ea typeface="+mn-lt"/>
                <a:cs typeface="+mn-lt"/>
              </a:rPr>
              <a:t>Timo Ojala, Matti </a:t>
            </a:r>
            <a:r>
              <a:rPr lang="en-US" sz="1800" err="1">
                <a:solidFill>
                  <a:schemeClr val="tx1"/>
                </a:solidFill>
                <a:ea typeface="+mn-lt"/>
                <a:cs typeface="+mn-lt"/>
              </a:rPr>
              <a:t>Pietik¨ainen</a:t>
            </a:r>
            <a:r>
              <a:rPr lang="en-US" sz="1800">
                <a:solidFill>
                  <a:schemeClr val="tx1"/>
                </a:solidFill>
                <a:ea typeface="+mn-lt"/>
                <a:cs typeface="+mn-lt"/>
              </a:rPr>
              <a:t>, and Topi </a:t>
            </a:r>
            <a:r>
              <a:rPr lang="en-US" sz="1800" err="1">
                <a:solidFill>
                  <a:schemeClr val="tx1"/>
                </a:solidFill>
                <a:ea typeface="+mn-lt"/>
                <a:cs typeface="+mn-lt"/>
              </a:rPr>
              <a:t>M¨aenp¨a¨a</a:t>
            </a:r>
            <a:r>
              <a:rPr lang="en-US" sz="1800">
                <a:solidFill>
                  <a:schemeClr val="tx1"/>
                </a:solidFill>
                <a:ea typeface="+mn-lt"/>
                <a:cs typeface="+mn-lt"/>
              </a:rPr>
              <a:t>. Multiresolution grayscale and rotation invariant texture classification with local binary patterns. Proceedings of the IEEE International Conference on Pattern Recognition, 1:II–210–II–213, 2002.</a:t>
            </a:r>
          </a:p>
          <a:p>
            <a:pPr>
              <a:buNone/>
              <a:defRPr/>
            </a:pPr>
            <a:r>
              <a:rPr lang="en-US" sz="1800">
                <a:solidFill>
                  <a:schemeClr val="tx1"/>
                </a:solidFill>
                <a:ea typeface="+mn-lt"/>
                <a:cs typeface="+mn-lt"/>
              </a:rPr>
              <a:t>[10]  </a:t>
            </a:r>
            <a:r>
              <a:rPr lang="en-US" sz="1800" err="1">
                <a:solidFill>
                  <a:schemeClr val="tx1"/>
                </a:solidFill>
                <a:ea typeface="+mn-lt"/>
                <a:cs typeface="+mn-lt"/>
              </a:rPr>
              <a:t>pyimagesearch</a:t>
            </a:r>
            <a:r>
              <a:rPr lang="en-US" sz="1800">
                <a:solidFill>
                  <a:schemeClr val="tx1"/>
                </a:solidFill>
                <a:ea typeface="+mn-lt"/>
                <a:cs typeface="+mn-lt"/>
              </a:rPr>
              <a:t>. https://pyimagesearch.com/2015/12/07/ local-binary-patterns-with-python-</a:t>
            </a:r>
            <a:r>
              <a:rPr lang="en-US" sz="1800" err="1">
                <a:solidFill>
                  <a:schemeClr val="tx1"/>
                </a:solidFill>
                <a:ea typeface="+mn-lt"/>
                <a:cs typeface="+mn-lt"/>
              </a:rPr>
              <a:t>opencv</a:t>
            </a:r>
            <a:r>
              <a:rPr lang="en-US" sz="1800">
                <a:solidFill>
                  <a:schemeClr val="tx1"/>
                </a:solidFill>
                <a:ea typeface="+mn-lt"/>
                <a:cs typeface="+mn-lt"/>
              </a:rPr>
              <a:t>/.</a:t>
            </a:r>
          </a:p>
          <a:p>
            <a:pPr>
              <a:buNone/>
              <a:defRPr/>
            </a:pPr>
            <a:r>
              <a:rPr lang="en-US" sz="1800">
                <a:solidFill>
                  <a:schemeClr val="tx1"/>
                </a:solidFill>
                <a:cs typeface="Calibri"/>
              </a:rPr>
              <a:t>[11]  </a:t>
            </a:r>
            <a:r>
              <a:rPr lang="en-US" sz="1800" err="1">
                <a:solidFill>
                  <a:schemeClr val="tx1"/>
                </a:solidFill>
                <a:ea typeface="+mn-lt"/>
                <a:cs typeface="+mn-lt"/>
              </a:rPr>
              <a:t>Javatpoint</a:t>
            </a:r>
            <a:r>
              <a:rPr lang="en-US" sz="1800">
                <a:solidFill>
                  <a:schemeClr val="tx1"/>
                </a:solidFill>
                <a:ea typeface="+mn-lt"/>
                <a:cs typeface="+mn-lt"/>
              </a:rPr>
              <a:t>. https://www.javatpoint.com/machine-learning-support-vector-machine-algorithm.</a:t>
            </a:r>
            <a:endParaRPr lang="en-US" sz="1800">
              <a:solidFill>
                <a:schemeClr val="tx1"/>
              </a:solidFill>
              <a:cs typeface="Calibri"/>
            </a:endParaRP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References(cont..)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37</a:t>
            </a:fld>
            <a:endParaRPr lang="en-US" altLang="en-US">
              <a:latin typeface="Calibri" panose="020F0502020204030204" pitchFamily="34" charset="0"/>
            </a:endParaRPr>
          </a:p>
        </p:txBody>
      </p:sp>
    </p:spTree>
    <p:extLst>
      <p:ext uri="{BB962C8B-B14F-4D97-AF65-F5344CB8AC3E}">
        <p14:creationId xmlns:p14="http://schemas.microsoft.com/office/powerpoint/2010/main" val="2417560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10863C3-48A1-B9AA-6842-C9B41C9E0290}"/>
              </a:ext>
            </a:extLst>
          </p:cNvPr>
          <p:cNvSpPr>
            <a:spLocks noGrp="1"/>
          </p:cNvSpPr>
          <p:nvPr>
            <p:ph type="title"/>
          </p:nvPr>
        </p:nvSpPr>
        <p:spPr>
          <a:xfrm>
            <a:off x="457200" y="2514600"/>
            <a:ext cx="8229600" cy="1143000"/>
          </a:xfrm>
        </p:spPr>
        <p:txBody>
          <a:bodyPr/>
          <a:lstStyle/>
          <a:p>
            <a:pPr>
              <a:defRPr/>
            </a:pPr>
            <a:r>
              <a:rPr lang="en-US"/>
              <a:t>Thank You</a:t>
            </a:r>
          </a:p>
        </p:txBody>
      </p:sp>
      <p:sp>
        <p:nvSpPr>
          <p:cNvPr id="7171" name="Slide Number Placeholder 3">
            <a:extLst>
              <a:ext uri="{FF2B5EF4-FFF2-40B4-BE49-F238E27FC236}">
                <a16:creationId xmlns:a16="http://schemas.microsoft.com/office/drawing/2014/main" id="{B3005510-31F9-D939-E062-267CBEC18C7C}"/>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CF2F1A-4EDE-4958-B6BB-DC6B63F85D54}" type="slidenum">
              <a:rPr lang="en-US" altLang="en-US">
                <a:latin typeface="Calibri" panose="020F0502020204030204" pitchFamily="34" charset="0"/>
              </a:rPr>
              <a:pPr/>
              <a:t>38</a:t>
            </a:fld>
            <a:endParaRPr lang="en-US" altLang="en-US">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p:txBody>
          <a:bodyPr/>
          <a:lstStyle/>
          <a:p>
            <a:pPr algn="just">
              <a:buFont typeface="Arial" charset="0"/>
              <a:buChar char="•"/>
              <a:defRPr/>
            </a:pPr>
            <a:r>
              <a:rPr lang="en-US" sz="2400">
                <a:solidFill>
                  <a:schemeClr val="tx1"/>
                </a:solidFill>
                <a:ea typeface="+mn-lt"/>
                <a:cs typeface="+mn-lt"/>
              </a:rPr>
              <a:t>Every day, new images are added to the digital platforms, which are used by millions of people all over the world.</a:t>
            </a:r>
            <a:endParaRPr lang="en-US"/>
          </a:p>
          <a:p>
            <a:pPr algn="just">
              <a:buFont typeface="Arial" charset="0"/>
              <a:buChar char="•"/>
              <a:defRPr/>
            </a:pPr>
            <a:r>
              <a:rPr lang="en-US" sz="2400">
                <a:solidFill>
                  <a:schemeClr val="tx1"/>
                </a:solidFill>
                <a:ea typeface="+mn-lt"/>
                <a:cs typeface="+mn-lt"/>
              </a:rPr>
              <a:t>Images are now being forged and used to conceal sensitive information and to spread false information.</a:t>
            </a:r>
          </a:p>
          <a:p>
            <a:pPr algn="just">
              <a:buFont typeface="Arial" charset="0"/>
              <a:buChar char="•"/>
              <a:defRPr/>
            </a:pPr>
            <a:r>
              <a:rPr lang="en-US" sz="2400">
                <a:solidFill>
                  <a:schemeClr val="tx1"/>
                </a:solidFill>
                <a:ea typeface="+mn-lt"/>
                <a:cs typeface="+mn-lt"/>
              </a:rPr>
              <a:t>As a result, we need image forgery detection systems to proof the legitimacy of digital images.</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Overview(cont..)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3987954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p:txBody>
          <a:bodyPr/>
          <a:lstStyle/>
          <a:p>
            <a:pPr algn="just">
              <a:buFont typeface="Arial" charset="0"/>
              <a:buChar char="•"/>
              <a:defRPr/>
            </a:pPr>
            <a:r>
              <a:rPr lang="en-US" sz="2400">
                <a:solidFill>
                  <a:schemeClr val="tx1"/>
                </a:solidFill>
                <a:ea typeface="+mn-lt"/>
                <a:cs typeface="+mn-lt"/>
              </a:rPr>
              <a:t>Billions of images stored and shared all over the internet and the amount is increasing daily.</a:t>
            </a:r>
            <a:endParaRPr lang="en-US"/>
          </a:p>
          <a:p>
            <a:pPr algn="just">
              <a:buFont typeface="Arial" charset="0"/>
              <a:buChar char="•"/>
              <a:defRPr/>
            </a:pPr>
            <a:r>
              <a:rPr lang="en-US" sz="2400">
                <a:solidFill>
                  <a:schemeClr val="tx1"/>
                </a:solidFill>
                <a:ea typeface="+mn-lt"/>
                <a:cs typeface="+mn-lt"/>
              </a:rPr>
              <a:t>Several image editing tools exist like GIMP, Adobe Photoshop, </a:t>
            </a:r>
            <a:r>
              <a:rPr lang="en-US" sz="2400" err="1">
                <a:solidFill>
                  <a:schemeClr val="tx1"/>
                </a:solidFill>
                <a:ea typeface="+mn-lt"/>
                <a:cs typeface="+mn-lt"/>
              </a:rPr>
              <a:t>Pixlr</a:t>
            </a:r>
            <a:r>
              <a:rPr lang="en-US" sz="2400">
                <a:solidFill>
                  <a:schemeClr val="tx1"/>
                </a:solidFill>
                <a:ea typeface="+mn-lt"/>
                <a:cs typeface="+mn-lt"/>
              </a:rPr>
              <a:t>, Canva, Inkscape, Fotor, Snapseed, and more.</a:t>
            </a:r>
          </a:p>
          <a:p>
            <a:pPr algn="just">
              <a:buFont typeface="Arial" charset="0"/>
              <a:buChar char="•"/>
              <a:defRPr/>
            </a:pPr>
            <a:r>
              <a:rPr lang="en-US" sz="2400">
                <a:solidFill>
                  <a:schemeClr val="tx1"/>
                </a:solidFill>
                <a:ea typeface="+mn-lt"/>
                <a:cs typeface="+mn-lt"/>
              </a:rPr>
              <a:t>Their ease of use and availability across all platforms have made altering digital images very easy.</a:t>
            </a:r>
          </a:p>
          <a:p>
            <a:pPr algn="just">
              <a:buFont typeface="Arial" charset="0"/>
              <a:buChar char="•"/>
              <a:defRPr/>
            </a:pPr>
            <a:r>
              <a:rPr lang="en-US" sz="2400">
                <a:solidFill>
                  <a:schemeClr val="tx1"/>
                </a:solidFill>
                <a:ea typeface="+mn-lt"/>
                <a:cs typeface="+mn-lt"/>
              </a:rPr>
              <a:t>Digital photos may now be used to conceal sensitive information, create obscene graphics, and spread false information.</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Motivation</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211850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p:txBody>
          <a:bodyPr/>
          <a:lstStyle/>
          <a:p>
            <a:pPr algn="just">
              <a:buFont typeface="Arial" charset="0"/>
              <a:buChar char="•"/>
              <a:defRPr/>
            </a:pPr>
            <a:r>
              <a:rPr lang="en-US" sz="2400">
                <a:solidFill>
                  <a:schemeClr val="tx1"/>
                </a:solidFill>
                <a:ea typeface="+mn-lt"/>
                <a:cs typeface="+mn-lt"/>
              </a:rPr>
              <a:t>We have implemented the system to identify forgeries like copy-move and splicing.</a:t>
            </a:r>
            <a:endParaRPr lang="en-US"/>
          </a:p>
          <a:p>
            <a:pPr algn="just">
              <a:buFont typeface="Arial" charset="0"/>
              <a:buChar char="•"/>
              <a:defRPr/>
            </a:pPr>
            <a:r>
              <a:rPr lang="en-US" sz="2400">
                <a:solidFill>
                  <a:schemeClr val="tx1"/>
                </a:solidFill>
                <a:cs typeface="Calibri"/>
              </a:rPr>
              <a:t>Forgery detection systems can proof the authenticity and legitimacy of digital images.</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Motivation(cont..)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15728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1">
            <a:extLst>
              <a:ext uri="{FF2B5EF4-FFF2-40B4-BE49-F238E27FC236}">
                <a16:creationId xmlns:a16="http://schemas.microsoft.com/office/drawing/2014/main" id="{95B30A62-3649-7844-1A2E-B8BBD9B2163F}"/>
              </a:ext>
            </a:extLst>
          </p:cNvPr>
          <p:cNvSpPr>
            <a:spLocks noGrp="1"/>
          </p:cNvSpPr>
          <p:nvPr>
            <p:ph sz="quarter" idx="13"/>
          </p:nvPr>
        </p:nvSpPr>
        <p:spPr/>
        <p:txBody>
          <a:bodyPr/>
          <a:lstStyle/>
          <a:p>
            <a:pPr algn="just">
              <a:buFont typeface="Arial" charset="0"/>
              <a:buChar char="•"/>
              <a:defRPr/>
            </a:pPr>
            <a:r>
              <a:rPr lang="en-US" sz="2400" b="1">
                <a:solidFill>
                  <a:schemeClr val="tx1"/>
                </a:solidFill>
                <a:ea typeface="+mn-lt"/>
                <a:cs typeface="+mn-lt"/>
              </a:rPr>
              <a:t>Determine image authenticity:</a:t>
            </a:r>
            <a:r>
              <a:rPr lang="en-US" sz="2400">
                <a:solidFill>
                  <a:schemeClr val="tx1"/>
                </a:solidFill>
                <a:ea typeface="+mn-lt"/>
                <a:cs typeface="+mn-lt"/>
              </a:rPr>
              <a:t> The main objective is to identify whether a digital image has been altered or manipulated without leaving obvious signs of tampering.</a:t>
            </a:r>
            <a:endParaRPr lang="en-US"/>
          </a:p>
          <a:p>
            <a:pPr marL="0" indent="0" algn="just">
              <a:buNone/>
              <a:defRPr/>
            </a:pPr>
            <a:endParaRPr lang="en-US" sz="2400">
              <a:solidFill>
                <a:schemeClr val="tx1"/>
              </a:solidFill>
              <a:ea typeface="+mn-lt"/>
              <a:cs typeface="+mn-lt"/>
            </a:endParaRPr>
          </a:p>
          <a:p>
            <a:pPr algn="just">
              <a:buFont typeface="Arial" charset="0"/>
              <a:buChar char="•"/>
              <a:defRPr/>
            </a:pPr>
            <a:r>
              <a:rPr lang="en-US" sz="2400" b="1">
                <a:solidFill>
                  <a:schemeClr val="tx1"/>
                </a:solidFill>
                <a:ea typeface="+mn-lt"/>
                <a:cs typeface="+mn-lt"/>
              </a:rPr>
              <a:t>Detection of forgeries:</a:t>
            </a:r>
            <a:r>
              <a:rPr lang="en-US" sz="2400">
                <a:solidFill>
                  <a:schemeClr val="tx1"/>
                </a:solidFill>
                <a:ea typeface="+mn-lt"/>
                <a:cs typeface="+mn-lt"/>
              </a:rPr>
              <a:t> Specifically identify copy-move or splicing forgeries.</a:t>
            </a:r>
          </a:p>
        </p:txBody>
      </p:sp>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p:txBody>
          <a:bodyPr/>
          <a:lstStyle/>
          <a:p>
            <a:pPr>
              <a:defRPr/>
            </a:pPr>
            <a:r>
              <a:rPr lang="en-US"/>
              <a:t>Problem Definition</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1864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90A2AA6-B632-E871-E334-D9FECC2E9142}"/>
              </a:ext>
            </a:extLst>
          </p:cNvPr>
          <p:cNvGraphicFramePr>
            <a:graphicFrameLocks noGrp="1"/>
          </p:cNvGraphicFramePr>
          <p:nvPr>
            <p:ph sz="quarter" idx="13"/>
            <p:extLst>
              <p:ext uri="{D42A27DB-BD31-4B8C-83A1-F6EECF244321}">
                <p14:modId xmlns:p14="http://schemas.microsoft.com/office/powerpoint/2010/main" val="1025370558"/>
              </p:ext>
            </p:extLst>
          </p:nvPr>
        </p:nvGraphicFramePr>
        <p:xfrm>
          <a:off x="457200" y="1352473"/>
          <a:ext cx="8229596" cy="4581116"/>
        </p:xfrm>
        <a:graphic>
          <a:graphicData uri="http://schemas.openxmlformats.org/drawingml/2006/table">
            <a:tbl>
              <a:tblPr firstRow="1" bandRow="1">
                <a:tableStyleId>{5C22544A-7EE6-4342-B048-85BDC9FD1C3A}</a:tableStyleId>
              </a:tblPr>
              <a:tblGrid>
                <a:gridCol w="1758461">
                  <a:extLst>
                    <a:ext uri="{9D8B030D-6E8A-4147-A177-3AD203B41FA5}">
                      <a16:colId xmlns:a16="http://schemas.microsoft.com/office/drawing/2014/main" val="83053144"/>
                    </a:ext>
                  </a:extLst>
                </a:gridCol>
                <a:gridCol w="2119409">
                  <a:extLst>
                    <a:ext uri="{9D8B030D-6E8A-4147-A177-3AD203B41FA5}">
                      <a16:colId xmlns:a16="http://schemas.microsoft.com/office/drawing/2014/main" val="3620177413"/>
                    </a:ext>
                  </a:extLst>
                </a:gridCol>
                <a:gridCol w="2893131">
                  <a:extLst>
                    <a:ext uri="{9D8B030D-6E8A-4147-A177-3AD203B41FA5}">
                      <a16:colId xmlns:a16="http://schemas.microsoft.com/office/drawing/2014/main" val="1215586133"/>
                    </a:ext>
                  </a:extLst>
                </a:gridCol>
                <a:gridCol w="1458595">
                  <a:extLst>
                    <a:ext uri="{9D8B030D-6E8A-4147-A177-3AD203B41FA5}">
                      <a16:colId xmlns:a16="http://schemas.microsoft.com/office/drawing/2014/main" val="3098739204"/>
                    </a:ext>
                  </a:extLst>
                </a:gridCol>
              </a:tblGrid>
              <a:tr h="559200">
                <a:tc>
                  <a:txBody>
                    <a:bodyPr/>
                    <a:lstStyle/>
                    <a:p>
                      <a:pPr algn="ctr"/>
                      <a:r>
                        <a:rPr lang="en-US" sz="2400"/>
                        <a:t>Authors</a:t>
                      </a:r>
                    </a:p>
                  </a:txBody>
                  <a:tcPr anchor="ctr"/>
                </a:tc>
                <a:tc>
                  <a:txBody>
                    <a:bodyPr/>
                    <a:lstStyle/>
                    <a:p>
                      <a:pPr algn="ctr"/>
                      <a:r>
                        <a:rPr lang="en-US" sz="2400"/>
                        <a:t>Project Name</a:t>
                      </a:r>
                    </a:p>
                  </a:txBody>
                  <a:tcPr anchor="ctr"/>
                </a:tc>
                <a:tc>
                  <a:txBody>
                    <a:bodyPr/>
                    <a:lstStyle/>
                    <a:p>
                      <a:pPr algn="ctr"/>
                      <a:r>
                        <a:rPr lang="en-US" sz="2400"/>
                        <a:t>Used Technique</a:t>
                      </a:r>
                    </a:p>
                  </a:txBody>
                  <a:tcPr anchor="ctr"/>
                </a:tc>
                <a:tc>
                  <a:txBody>
                    <a:bodyPr/>
                    <a:lstStyle/>
                    <a:p>
                      <a:pPr algn="ctr"/>
                      <a:r>
                        <a:rPr lang="en-US" sz="2400"/>
                        <a:t>Accuracy</a:t>
                      </a:r>
                    </a:p>
                  </a:txBody>
                  <a:tcPr anchor="ctr"/>
                </a:tc>
                <a:extLst>
                  <a:ext uri="{0D108BD9-81ED-4DB2-BD59-A6C34878D82A}">
                    <a16:rowId xmlns:a16="http://schemas.microsoft.com/office/drawing/2014/main" val="3040263049"/>
                  </a:ext>
                </a:extLst>
              </a:tr>
              <a:tr h="1781636">
                <a:tc>
                  <a:txBody>
                    <a:bodyPr/>
                    <a:lstStyle/>
                    <a:p>
                      <a:pPr lvl="0" algn="ctr">
                        <a:buNone/>
                      </a:pPr>
                      <a:r>
                        <a:rPr lang="en-US" sz="1500" b="1" i="0" u="none" strike="noStrike" noProof="0">
                          <a:latin typeface="Calibri"/>
                        </a:rPr>
                        <a:t>Alahmadi et al. [1]</a:t>
                      </a:r>
                      <a:endParaRPr lang="en-US" sz="1500">
                        <a:latin typeface="Calibri"/>
                      </a:endParaRPr>
                    </a:p>
                  </a:txBody>
                  <a:tcPr anchor="ctr"/>
                </a:tc>
                <a:tc>
                  <a:txBody>
                    <a:bodyPr/>
                    <a:lstStyle/>
                    <a:p>
                      <a:pPr lvl="0" algn="ctr">
                        <a:buNone/>
                      </a:pPr>
                      <a:r>
                        <a:rPr lang="en-US" sz="1500" b="0" i="0" u="none" strike="noStrike" noProof="0">
                          <a:latin typeface="Calibri"/>
                        </a:rPr>
                        <a:t>Passive detection of image forgery using DCT and Local Binary Pattern</a:t>
                      </a:r>
                      <a:endParaRPr lang="en-US" sz="1500">
                        <a:latin typeface="Calibri"/>
                      </a:endParaRPr>
                    </a:p>
                  </a:txBody>
                  <a:tcPr anchor="ctr"/>
                </a:tc>
                <a:tc>
                  <a:txBody>
                    <a:bodyPr/>
                    <a:lstStyle/>
                    <a:p>
                      <a:pPr lvl="0" algn="ctr">
                        <a:buNone/>
                      </a:pPr>
                      <a:r>
                        <a:rPr lang="en-US" sz="1500" b="0" i="0" u="none" strike="noStrike" noProof="0">
                          <a:latin typeface="Calibri"/>
                        </a:rPr>
                        <a:t>Extracts frequency components and texture features, using the information to train a support vector machine (SVM) classifier to determine image authenticity</a:t>
                      </a:r>
                      <a:endParaRPr lang="en-US" sz="1500">
                        <a:latin typeface="Calibri"/>
                      </a:endParaRPr>
                    </a:p>
                  </a:txBody>
                  <a:tcPr anchor="ctr"/>
                </a:tc>
                <a:tc>
                  <a:txBody>
                    <a:bodyPr/>
                    <a:lstStyle/>
                    <a:p>
                      <a:pPr lvl="0" algn="ctr">
                        <a:buNone/>
                      </a:pPr>
                      <a:r>
                        <a:rPr lang="en-US" sz="1500" b="0" i="0" u="none" strike="noStrike" noProof="0">
                          <a:latin typeface="Calibri"/>
                        </a:rPr>
                        <a:t>98.5%</a:t>
                      </a:r>
                      <a:endParaRPr lang="en-US" sz="1500">
                        <a:latin typeface="Calibri"/>
                      </a:endParaRPr>
                    </a:p>
                  </a:txBody>
                  <a:tcPr anchor="ctr"/>
                </a:tc>
                <a:extLst>
                  <a:ext uri="{0D108BD9-81ED-4DB2-BD59-A6C34878D82A}">
                    <a16:rowId xmlns:a16="http://schemas.microsoft.com/office/drawing/2014/main" val="423208387"/>
                  </a:ext>
                </a:extLst>
              </a:tr>
              <a:tr h="559200">
                <a:tc>
                  <a:txBody>
                    <a:bodyPr/>
                    <a:lstStyle/>
                    <a:p>
                      <a:pPr lvl="0" algn="ctr">
                        <a:buNone/>
                      </a:pPr>
                      <a:r>
                        <a:rPr lang="en-US" sz="1500" b="1" i="0" u="none" strike="noStrike" noProof="0">
                          <a:latin typeface="Calibri"/>
                        </a:rPr>
                        <a:t>Parnak et al. [2]</a:t>
                      </a:r>
                      <a:endParaRPr lang="en-US" sz="1500">
                        <a:latin typeface="Calibri"/>
                      </a:endParaRPr>
                    </a:p>
                  </a:txBody>
                  <a:tcPr anchor="ctr"/>
                </a:tc>
                <a:tc>
                  <a:txBody>
                    <a:bodyPr/>
                    <a:lstStyle/>
                    <a:p>
                      <a:pPr lvl="0" algn="ctr">
                        <a:buNone/>
                      </a:pPr>
                      <a:r>
                        <a:rPr lang="en-US" sz="1500" b="0" i="0" u="none" strike="noStrike" noProof="0">
                          <a:latin typeface="Calibri"/>
                        </a:rPr>
                        <a:t>A novel image splicing detection algorithm based on generalized and traditional Benford’s law</a:t>
                      </a:r>
                      <a:endParaRPr lang="en-US" sz="1500">
                        <a:latin typeface="Calibri"/>
                      </a:endParaRPr>
                    </a:p>
                  </a:txBody>
                  <a:tcPr anchor="ctr"/>
                </a:tc>
                <a:tc>
                  <a:txBody>
                    <a:bodyPr/>
                    <a:lstStyle/>
                    <a:p>
                      <a:pPr lvl="0" algn="ctr">
                        <a:buNone/>
                      </a:pPr>
                      <a:r>
                        <a:rPr lang="en-US" sz="1500" b="0" i="0" u="none" strike="noStrike" noProof="0">
                          <a:latin typeface="Calibri"/>
                        </a:rPr>
                        <a:t>Generalized and conventional Benford’s Law</a:t>
                      </a:r>
                      <a:endParaRPr lang="en-US" sz="1500">
                        <a:latin typeface="Calibri"/>
                      </a:endParaRPr>
                    </a:p>
                  </a:txBody>
                  <a:tcPr anchor="ctr"/>
                </a:tc>
                <a:tc>
                  <a:txBody>
                    <a:bodyPr/>
                    <a:lstStyle/>
                    <a:p>
                      <a:pPr lvl="0" algn="ctr">
                        <a:buNone/>
                      </a:pPr>
                      <a:r>
                        <a:rPr lang="en-US" sz="1500" b="0" i="0" u="none" strike="noStrike" noProof="0">
                          <a:latin typeface="Calibri"/>
                        </a:rPr>
                        <a:t>91.6%</a:t>
                      </a:r>
                      <a:endParaRPr lang="en-US" sz="1500">
                        <a:latin typeface="Calibri"/>
                      </a:endParaRPr>
                    </a:p>
                  </a:txBody>
                  <a:tcPr anchor="ctr"/>
                </a:tc>
                <a:extLst>
                  <a:ext uri="{0D108BD9-81ED-4DB2-BD59-A6C34878D82A}">
                    <a16:rowId xmlns:a16="http://schemas.microsoft.com/office/drawing/2014/main" val="122263847"/>
                  </a:ext>
                </a:extLst>
              </a:tr>
              <a:tr h="559200">
                <a:tc>
                  <a:txBody>
                    <a:bodyPr/>
                    <a:lstStyle/>
                    <a:p>
                      <a:pPr lvl="0" algn="ctr">
                        <a:buNone/>
                      </a:pPr>
                      <a:r>
                        <a:rPr lang="en-US" sz="1500" b="1" i="0" u="none" strike="noStrike" noProof="0" err="1">
                          <a:latin typeface="Calibri"/>
                        </a:rPr>
                        <a:t>Manzarul</a:t>
                      </a:r>
                      <a:r>
                        <a:rPr lang="en-US" sz="1500" b="1" i="0" u="none" strike="noStrike" noProof="0">
                          <a:latin typeface="Calibri"/>
                        </a:rPr>
                        <a:t> et al. [3]</a:t>
                      </a:r>
                      <a:endParaRPr lang="en-US" sz="1500">
                        <a:latin typeface="Calibri"/>
                      </a:endParaRPr>
                    </a:p>
                  </a:txBody>
                  <a:tcPr anchor="ctr"/>
                </a:tc>
                <a:tc>
                  <a:txBody>
                    <a:bodyPr/>
                    <a:lstStyle/>
                    <a:p>
                      <a:pPr lvl="0" algn="ctr">
                        <a:buNone/>
                      </a:pPr>
                      <a:r>
                        <a:rPr lang="en-US" sz="1500" b="0" i="0" u="none" strike="noStrike" noProof="0">
                          <a:latin typeface="Calibri"/>
                        </a:rPr>
                        <a:t>A robust forgery detection method for copy–move and splicing attacks in images</a:t>
                      </a:r>
                      <a:endParaRPr lang="en-US" sz="1500">
                        <a:latin typeface="Calibri"/>
                      </a:endParaRPr>
                    </a:p>
                  </a:txBody>
                  <a:tcPr anchor="ctr"/>
                </a:tc>
                <a:tc>
                  <a:txBody>
                    <a:bodyPr/>
                    <a:lstStyle/>
                    <a:p>
                      <a:pPr lvl="0" algn="ctr">
                        <a:buNone/>
                      </a:pPr>
                      <a:r>
                        <a:rPr lang="en-US" sz="1500" b="0" i="0" u="none" strike="noStrike" noProof="0">
                          <a:latin typeface="Calibri"/>
                        </a:rPr>
                        <a:t>Scale-invariant feature transform (SIFT) and discrete cosine transform (DCT) approaches are the foundation of their algorithm</a:t>
                      </a:r>
                      <a:endParaRPr lang="en-US" sz="1500">
                        <a:latin typeface="Calibri"/>
                      </a:endParaRPr>
                    </a:p>
                  </a:txBody>
                  <a:tcPr anchor="ctr"/>
                </a:tc>
                <a:tc>
                  <a:txBody>
                    <a:bodyPr/>
                    <a:lstStyle/>
                    <a:p>
                      <a:pPr lvl="0" algn="ctr">
                        <a:buNone/>
                      </a:pPr>
                      <a:r>
                        <a:rPr lang="en-US" sz="1500" b="0" i="0" u="none" strike="noStrike" noProof="0">
                          <a:latin typeface="Calibri"/>
                        </a:rPr>
                        <a:t>96.8%</a:t>
                      </a:r>
                      <a:endParaRPr lang="en-US" sz="1500">
                        <a:latin typeface="Calibri"/>
                      </a:endParaRPr>
                    </a:p>
                  </a:txBody>
                  <a:tcPr anchor="ctr"/>
                </a:tc>
                <a:extLst>
                  <a:ext uri="{0D108BD9-81ED-4DB2-BD59-A6C34878D82A}">
                    <a16:rowId xmlns:a16="http://schemas.microsoft.com/office/drawing/2014/main" val="4027512656"/>
                  </a:ext>
                </a:extLst>
              </a:tr>
            </a:tbl>
          </a:graphicData>
        </a:graphic>
      </p:graphicFrame>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a:xfrm>
            <a:off x="457200" y="274638"/>
            <a:ext cx="8220345" cy="939389"/>
          </a:xfrm>
        </p:spPr>
        <p:txBody>
          <a:bodyPr/>
          <a:lstStyle/>
          <a:p>
            <a:pPr>
              <a:defRPr/>
            </a:pPr>
            <a:r>
              <a:rPr lang="en-US"/>
              <a:t>Literature Review</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dirty="0">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38584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90A2AA6-B632-E871-E334-D9FECC2E9142}"/>
              </a:ext>
            </a:extLst>
          </p:cNvPr>
          <p:cNvGraphicFramePr>
            <a:graphicFrameLocks noGrp="1"/>
          </p:cNvGraphicFramePr>
          <p:nvPr>
            <p:ph sz="quarter" idx="13"/>
            <p:extLst>
              <p:ext uri="{D42A27DB-BD31-4B8C-83A1-F6EECF244321}">
                <p14:modId xmlns:p14="http://schemas.microsoft.com/office/powerpoint/2010/main" val="3317142509"/>
              </p:ext>
            </p:extLst>
          </p:nvPr>
        </p:nvGraphicFramePr>
        <p:xfrm>
          <a:off x="457200" y="1352473"/>
          <a:ext cx="8229582" cy="4773583"/>
        </p:xfrm>
        <a:graphic>
          <a:graphicData uri="http://schemas.openxmlformats.org/drawingml/2006/table">
            <a:tbl>
              <a:tblPr firstRow="1" bandRow="1">
                <a:tableStyleId>{5C22544A-7EE6-4342-B048-85BDC9FD1C3A}</a:tableStyleId>
              </a:tblPr>
              <a:tblGrid>
                <a:gridCol w="1684418">
                  <a:extLst>
                    <a:ext uri="{9D8B030D-6E8A-4147-A177-3AD203B41FA5}">
                      <a16:colId xmlns:a16="http://schemas.microsoft.com/office/drawing/2014/main" val="83053144"/>
                    </a:ext>
                  </a:extLst>
                </a:gridCol>
                <a:gridCol w="2174939">
                  <a:extLst>
                    <a:ext uri="{9D8B030D-6E8A-4147-A177-3AD203B41FA5}">
                      <a16:colId xmlns:a16="http://schemas.microsoft.com/office/drawing/2014/main" val="3620177413"/>
                    </a:ext>
                  </a:extLst>
                </a:gridCol>
                <a:gridCol w="2911630">
                  <a:extLst>
                    <a:ext uri="{9D8B030D-6E8A-4147-A177-3AD203B41FA5}">
                      <a16:colId xmlns:a16="http://schemas.microsoft.com/office/drawing/2014/main" val="1215586133"/>
                    </a:ext>
                  </a:extLst>
                </a:gridCol>
                <a:gridCol w="1458595">
                  <a:extLst>
                    <a:ext uri="{9D8B030D-6E8A-4147-A177-3AD203B41FA5}">
                      <a16:colId xmlns:a16="http://schemas.microsoft.com/office/drawing/2014/main" val="3098739204"/>
                    </a:ext>
                  </a:extLst>
                </a:gridCol>
              </a:tblGrid>
              <a:tr h="559200">
                <a:tc>
                  <a:txBody>
                    <a:bodyPr/>
                    <a:lstStyle/>
                    <a:p>
                      <a:pPr algn="ctr"/>
                      <a:r>
                        <a:rPr lang="en-US" sz="2400"/>
                        <a:t>Authors</a:t>
                      </a:r>
                    </a:p>
                  </a:txBody>
                  <a:tcPr anchor="ctr"/>
                </a:tc>
                <a:tc>
                  <a:txBody>
                    <a:bodyPr/>
                    <a:lstStyle/>
                    <a:p>
                      <a:pPr algn="ctr"/>
                      <a:r>
                        <a:rPr lang="en-US" sz="2400"/>
                        <a:t>Project Name</a:t>
                      </a:r>
                    </a:p>
                  </a:txBody>
                  <a:tcPr anchor="ctr"/>
                </a:tc>
                <a:tc>
                  <a:txBody>
                    <a:bodyPr/>
                    <a:lstStyle/>
                    <a:p>
                      <a:pPr algn="ctr"/>
                      <a:r>
                        <a:rPr lang="en-US" sz="2400"/>
                        <a:t>Used Technique</a:t>
                      </a:r>
                    </a:p>
                  </a:txBody>
                  <a:tcPr anchor="ctr"/>
                </a:tc>
                <a:tc>
                  <a:txBody>
                    <a:bodyPr/>
                    <a:lstStyle/>
                    <a:p>
                      <a:pPr algn="ctr"/>
                      <a:r>
                        <a:rPr lang="en-US" sz="2400"/>
                        <a:t>Accuracy</a:t>
                      </a:r>
                    </a:p>
                  </a:txBody>
                  <a:tcPr anchor="ctr"/>
                </a:tc>
                <a:extLst>
                  <a:ext uri="{0D108BD9-81ED-4DB2-BD59-A6C34878D82A}">
                    <a16:rowId xmlns:a16="http://schemas.microsoft.com/office/drawing/2014/main" val="3040263049"/>
                  </a:ext>
                </a:extLst>
              </a:tr>
              <a:tr h="1184647">
                <a:tc>
                  <a:txBody>
                    <a:bodyPr/>
                    <a:lstStyle/>
                    <a:p>
                      <a:pPr lvl="0" algn="ctr">
                        <a:buNone/>
                      </a:pPr>
                      <a:r>
                        <a:rPr lang="en-US" sz="1500" b="1" i="0" u="none" strike="noStrike" noProof="0">
                          <a:solidFill>
                            <a:srgbClr val="000000"/>
                          </a:solidFill>
                          <a:latin typeface="Calibri"/>
                        </a:rPr>
                        <a:t>Shilpa et al. [4]</a:t>
                      </a:r>
                      <a:endParaRPr lang="en-US" sz="1500">
                        <a:solidFill>
                          <a:srgbClr val="000000"/>
                        </a:solidFill>
                      </a:endParaRPr>
                    </a:p>
                  </a:txBody>
                  <a:tcPr anchor="ctr"/>
                </a:tc>
                <a:tc>
                  <a:txBody>
                    <a:bodyPr/>
                    <a:lstStyle/>
                    <a:p>
                      <a:pPr lvl="0" algn="ctr">
                        <a:buNone/>
                      </a:pPr>
                      <a:r>
                        <a:rPr lang="en-US" sz="1500" b="0" i="0" u="none" strike="noStrike" noProof="0">
                          <a:latin typeface="Calibri"/>
                        </a:rPr>
                        <a:t>Image forgery detection based on statistical features of block DCT coefficients</a:t>
                      </a:r>
                      <a:endParaRPr lang="en-US" sz="1500"/>
                    </a:p>
                  </a:txBody>
                  <a:tcPr anchor="ctr"/>
                </a:tc>
                <a:tc>
                  <a:txBody>
                    <a:bodyPr/>
                    <a:lstStyle/>
                    <a:p>
                      <a:pPr lvl="0" algn="ctr">
                        <a:buNone/>
                      </a:pPr>
                      <a:r>
                        <a:rPr lang="en-US" sz="1500" b="0" i="0" u="none" strike="noStrike" noProof="0">
                          <a:latin typeface="Calibri"/>
                        </a:rPr>
                        <a:t>Block discrete cosine transform (DCT) coefficients’ statistical properties</a:t>
                      </a:r>
                      <a:endParaRPr lang="en-US" sz="1500"/>
                    </a:p>
                  </a:txBody>
                  <a:tcPr anchor="ctr"/>
                </a:tc>
                <a:tc>
                  <a:txBody>
                    <a:bodyPr/>
                    <a:lstStyle/>
                    <a:p>
                      <a:pPr lvl="0" algn="ctr">
                        <a:buNone/>
                      </a:pPr>
                      <a:r>
                        <a:rPr lang="en-US" sz="1500" b="0" i="0" u="none" strike="noStrike" noProof="0">
                          <a:latin typeface="Calibri"/>
                        </a:rPr>
                        <a:t>98.2%</a:t>
                      </a:r>
                      <a:endParaRPr lang="en-US" sz="1500">
                        <a:latin typeface="Calibri"/>
                      </a:endParaRPr>
                    </a:p>
                  </a:txBody>
                  <a:tcPr anchor="ctr"/>
                </a:tc>
                <a:extLst>
                  <a:ext uri="{0D108BD9-81ED-4DB2-BD59-A6C34878D82A}">
                    <a16:rowId xmlns:a16="http://schemas.microsoft.com/office/drawing/2014/main" val="423208387"/>
                  </a:ext>
                </a:extLst>
              </a:tr>
              <a:tr h="1018056">
                <a:tc>
                  <a:txBody>
                    <a:bodyPr/>
                    <a:lstStyle/>
                    <a:p>
                      <a:pPr lvl="0" algn="ctr">
                        <a:buNone/>
                      </a:pPr>
                      <a:r>
                        <a:rPr lang="en-US" sz="1500" b="1" i="0" u="none" strike="noStrike" noProof="0">
                          <a:latin typeface="Calibri"/>
                        </a:rPr>
                        <a:t>Mahmood et al. [5]</a:t>
                      </a:r>
                      <a:endParaRPr lang="en-US" sz="1500"/>
                    </a:p>
                  </a:txBody>
                  <a:tcPr anchor="ctr"/>
                </a:tc>
                <a:tc>
                  <a:txBody>
                    <a:bodyPr/>
                    <a:lstStyle/>
                    <a:p>
                      <a:pPr lvl="0" algn="ctr">
                        <a:buNone/>
                      </a:pPr>
                      <a:r>
                        <a:rPr lang="en-US" sz="1500" b="0" i="0" u="none" strike="noStrike" noProof="0">
                          <a:latin typeface="Calibri"/>
                        </a:rPr>
                        <a:t>A survey on block based copy move image forgery detection techniques</a:t>
                      </a:r>
                      <a:endParaRPr lang="en-US" sz="1500"/>
                    </a:p>
                  </a:txBody>
                  <a:tcPr anchor="ctr"/>
                </a:tc>
                <a:tc>
                  <a:txBody>
                    <a:bodyPr/>
                    <a:lstStyle/>
                    <a:p>
                      <a:pPr lvl="0" algn="ctr">
                        <a:buNone/>
                      </a:pPr>
                      <a:endParaRPr lang="en-US" sz="1500" b="0" i="0" u="none" strike="noStrike" noProof="0">
                        <a:latin typeface="Calibri"/>
                      </a:endParaRPr>
                    </a:p>
                  </a:txBody>
                  <a:tcPr anchor="ctr"/>
                </a:tc>
                <a:tc>
                  <a:txBody>
                    <a:bodyPr/>
                    <a:lstStyle/>
                    <a:p>
                      <a:pPr lvl="0" algn="ctr">
                        <a:buNone/>
                      </a:pPr>
                      <a:endParaRPr lang="en-US" sz="1500" b="0" i="0" u="none" strike="noStrike" noProof="0">
                        <a:latin typeface="Calibri"/>
                      </a:endParaRPr>
                    </a:p>
                  </a:txBody>
                  <a:tcPr anchor="ctr"/>
                </a:tc>
                <a:extLst>
                  <a:ext uri="{0D108BD9-81ED-4DB2-BD59-A6C34878D82A}">
                    <a16:rowId xmlns:a16="http://schemas.microsoft.com/office/drawing/2014/main" val="122263847"/>
                  </a:ext>
                </a:extLst>
              </a:tr>
              <a:tr h="559200">
                <a:tc>
                  <a:txBody>
                    <a:bodyPr/>
                    <a:lstStyle/>
                    <a:p>
                      <a:pPr lvl="0" algn="ctr">
                        <a:buNone/>
                      </a:pPr>
                      <a:r>
                        <a:rPr lang="en-US" sz="1500" b="1" i="0" u="none" strike="noStrike" noProof="0">
                          <a:latin typeface="Calibri"/>
                        </a:rPr>
                        <a:t>Soumen et al. [6]</a:t>
                      </a:r>
                      <a:endParaRPr lang="en-US" sz="1500"/>
                    </a:p>
                  </a:txBody>
                  <a:tcPr anchor="ctr"/>
                </a:tc>
                <a:tc>
                  <a:txBody>
                    <a:bodyPr/>
                    <a:lstStyle/>
                    <a:p>
                      <a:pPr lvl="0" algn="ctr">
                        <a:buNone/>
                      </a:pPr>
                      <a:r>
                        <a:rPr lang="en-US" sz="1500" b="0" i="0" u="none" strike="noStrike" noProof="0">
                          <a:latin typeface="Calibri"/>
                        </a:rPr>
                        <a:t>Copy-move image forgery detection using SVD</a:t>
                      </a:r>
                      <a:endParaRPr lang="en-US" sz="1500"/>
                    </a:p>
                  </a:txBody>
                  <a:tcPr anchor="ctr"/>
                </a:tc>
                <a:tc>
                  <a:txBody>
                    <a:bodyPr/>
                    <a:lstStyle/>
                    <a:p>
                      <a:pPr lvl="0" algn="ctr">
                        <a:buNone/>
                      </a:pPr>
                      <a:r>
                        <a:rPr lang="en-US" sz="1500" b="0" i="0" u="none" strike="noStrike" noProof="0">
                          <a:latin typeface="Calibri"/>
                        </a:rPr>
                        <a:t>An image is first broken down into its component parts using SVD, and then comparable image patches are grouped together using a clustering algorithm</a:t>
                      </a:r>
                      <a:endParaRPr lang="en-US" sz="1500"/>
                    </a:p>
                  </a:txBody>
                  <a:tcPr anchor="ctr"/>
                </a:tc>
                <a:tc>
                  <a:txBody>
                    <a:bodyPr/>
                    <a:lstStyle/>
                    <a:p>
                      <a:pPr lvl="0" algn="ctr">
                        <a:buNone/>
                      </a:pPr>
                      <a:r>
                        <a:rPr lang="en-US" sz="1500" b="0" i="0" u="none" strike="noStrike" noProof="0">
                          <a:latin typeface="Calibri"/>
                        </a:rPr>
                        <a:t>95.3%</a:t>
                      </a:r>
                      <a:endParaRPr lang="en-US" sz="1500">
                        <a:latin typeface="Calibri"/>
                      </a:endParaRPr>
                    </a:p>
                  </a:txBody>
                  <a:tcPr anchor="ctr"/>
                </a:tc>
                <a:extLst>
                  <a:ext uri="{0D108BD9-81ED-4DB2-BD59-A6C34878D82A}">
                    <a16:rowId xmlns:a16="http://schemas.microsoft.com/office/drawing/2014/main" val="4027512656"/>
                  </a:ext>
                </a:extLst>
              </a:tr>
              <a:tr h="559199">
                <a:tc>
                  <a:txBody>
                    <a:bodyPr/>
                    <a:lstStyle/>
                    <a:p>
                      <a:pPr lvl="0" algn="ctr">
                        <a:buNone/>
                      </a:pPr>
                      <a:r>
                        <a:rPr lang="en-US" sz="1500" b="1" i="0" u="none" strike="noStrike" noProof="0">
                          <a:latin typeface="Calibri"/>
                        </a:rPr>
                        <a:t>Mohammed et al. [7]</a:t>
                      </a:r>
                      <a:endParaRPr lang="en-US" sz="1500"/>
                    </a:p>
                  </a:txBody>
                  <a:tcPr anchor="ctr"/>
                </a:tc>
                <a:tc>
                  <a:txBody>
                    <a:bodyPr/>
                    <a:lstStyle/>
                    <a:p>
                      <a:pPr lvl="0" algn="ctr">
                        <a:buNone/>
                      </a:pPr>
                      <a:r>
                        <a:rPr lang="en-US" sz="1500" b="0" i="0" u="none" strike="noStrike" noProof="0">
                          <a:latin typeface="Calibri"/>
                        </a:rPr>
                        <a:t>Detection of copy-move image forgery based on discrete cosine transform</a:t>
                      </a:r>
                      <a:endParaRPr lang="en-US" sz="1500"/>
                    </a:p>
                  </a:txBody>
                  <a:tcPr anchor="ctr"/>
                </a:tc>
                <a:tc>
                  <a:txBody>
                    <a:bodyPr/>
                    <a:lstStyle/>
                    <a:p>
                      <a:pPr lvl="0" algn="ctr">
                        <a:buNone/>
                      </a:pPr>
                      <a:r>
                        <a:rPr lang="en-US" sz="1500" b="0" i="0" u="none" strike="noStrike" noProof="0">
                          <a:latin typeface="Calibri"/>
                        </a:rPr>
                        <a:t>A clustering algorithm groups comparable characteristics after using DCT to extract features</a:t>
                      </a:r>
                    </a:p>
                  </a:txBody>
                  <a:tcPr anchor="ctr"/>
                </a:tc>
                <a:tc>
                  <a:txBody>
                    <a:bodyPr/>
                    <a:lstStyle/>
                    <a:p>
                      <a:pPr lvl="0" algn="ctr">
                        <a:buNone/>
                      </a:pPr>
                      <a:r>
                        <a:rPr lang="en-US" sz="1500" b="0" i="0" u="none" strike="noStrike" noProof="0">
                          <a:latin typeface="Calibri"/>
                        </a:rPr>
                        <a:t>89.1%</a:t>
                      </a:r>
                    </a:p>
                  </a:txBody>
                  <a:tcPr anchor="ctr"/>
                </a:tc>
                <a:extLst>
                  <a:ext uri="{0D108BD9-81ED-4DB2-BD59-A6C34878D82A}">
                    <a16:rowId xmlns:a16="http://schemas.microsoft.com/office/drawing/2014/main" val="1264860214"/>
                  </a:ext>
                </a:extLst>
              </a:tr>
            </a:tbl>
          </a:graphicData>
        </a:graphic>
      </p:graphicFrame>
      <p:sp>
        <p:nvSpPr>
          <p:cNvPr id="3" name="Title 2">
            <a:extLst>
              <a:ext uri="{FF2B5EF4-FFF2-40B4-BE49-F238E27FC236}">
                <a16:creationId xmlns:a16="http://schemas.microsoft.com/office/drawing/2014/main" id="{04DCF788-55E8-A04C-7165-A5FC4EB0A73D}"/>
              </a:ext>
            </a:extLst>
          </p:cNvPr>
          <p:cNvSpPr>
            <a:spLocks noGrp="1"/>
          </p:cNvSpPr>
          <p:nvPr>
            <p:ph type="title"/>
          </p:nvPr>
        </p:nvSpPr>
        <p:spPr>
          <a:xfrm>
            <a:off x="457200" y="274638"/>
            <a:ext cx="8220345" cy="939389"/>
          </a:xfrm>
        </p:spPr>
        <p:txBody>
          <a:bodyPr/>
          <a:lstStyle/>
          <a:p>
            <a:pPr>
              <a:defRPr/>
            </a:pPr>
            <a:r>
              <a:rPr lang="en-US"/>
              <a:t>Literature Review(cont..)</a:t>
            </a:r>
          </a:p>
        </p:txBody>
      </p:sp>
      <p:sp>
        <p:nvSpPr>
          <p:cNvPr id="6148" name="Slide Number Placeholder 3">
            <a:extLst>
              <a:ext uri="{FF2B5EF4-FFF2-40B4-BE49-F238E27FC236}">
                <a16:creationId xmlns:a16="http://schemas.microsoft.com/office/drawing/2014/main" id="{1260E51E-8A74-6B0B-AD53-3233E2603214}"/>
              </a:ext>
            </a:extLst>
          </p:cNvPr>
          <p:cNvSpPr>
            <a:spLocks noGrp="1"/>
          </p:cNvSpPr>
          <p:nvPr>
            <p:ph type="sldNum"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E118608-67BF-4A0A-ACFD-599FA56ADC76}" type="slidenum">
              <a:rPr lang="en-US" altLang="en-US" dirty="0">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25686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Application>Microsoft Office PowerPoint</Application>
  <PresentationFormat>On-screen Show (4:3)</PresentationFormat>
  <Slides>38</Slides>
  <Notes>2</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A Machine Learning based Image Forgery Detection</vt:lpstr>
      <vt:lpstr>Slide Outline</vt:lpstr>
      <vt:lpstr>Overview</vt:lpstr>
      <vt:lpstr>Overview(cont..)</vt:lpstr>
      <vt:lpstr>Motivation</vt:lpstr>
      <vt:lpstr>Motivation(cont..)</vt:lpstr>
      <vt:lpstr>Problem Definition</vt:lpstr>
      <vt:lpstr>Literature Review</vt:lpstr>
      <vt:lpstr>Literature Review(cont..)</vt:lpstr>
      <vt:lpstr>Background Technologies</vt:lpstr>
      <vt:lpstr>Background Technologies(cont..)</vt:lpstr>
      <vt:lpstr>Background Technologies(cont..)</vt:lpstr>
      <vt:lpstr>Background Technologies(cont..)</vt:lpstr>
      <vt:lpstr>Background Technologies(cont..)</vt:lpstr>
      <vt:lpstr>Background Technologies(cont..)</vt:lpstr>
      <vt:lpstr>Background Technologies(cont..)</vt:lpstr>
      <vt:lpstr>System Model</vt:lpstr>
      <vt:lpstr>System Model(cont..)</vt:lpstr>
      <vt:lpstr>System Model(cont..)</vt:lpstr>
      <vt:lpstr>System Model(cont..)</vt:lpstr>
      <vt:lpstr>Dataset</vt:lpstr>
      <vt:lpstr>Evaluation Policy</vt:lpstr>
      <vt:lpstr>Result &amp; Discussion</vt:lpstr>
      <vt:lpstr>Result &amp; Discussion(cont..) </vt:lpstr>
      <vt:lpstr>Result &amp; Discussion(cont..)</vt:lpstr>
      <vt:lpstr>Result &amp; Discussion(cont..) </vt:lpstr>
      <vt:lpstr>Result &amp; Discussion(cont..)</vt:lpstr>
      <vt:lpstr>Result &amp; Discussion(cont..) </vt:lpstr>
      <vt:lpstr>Result &amp; Discussion(cont..) </vt:lpstr>
      <vt:lpstr>Result &amp; Discussion(cont..) </vt:lpstr>
      <vt:lpstr>Limitations &amp; Challenges</vt:lpstr>
      <vt:lpstr>Future Scopes</vt:lpstr>
      <vt:lpstr>Conclusion</vt:lpstr>
      <vt:lpstr>PowerPoint Presentation</vt:lpstr>
      <vt:lpstr>References</vt:lpstr>
      <vt:lpstr>References(cont..)</vt:lpstr>
      <vt:lpstr>References(cont..)</vt:lpstr>
      <vt:lpstr>Thank You</vt:lpstr>
    </vt:vector>
  </TitlesOfParts>
  <Company>Acer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Valued Acer Customer</dc:creator>
  <cp:revision>12</cp:revision>
  <cp:lastPrinted>2016-02-20T05:36:36Z</cp:lastPrinted>
  <dcterms:created xsi:type="dcterms:W3CDTF">2011-07-17T02:56:35Z</dcterms:created>
  <dcterms:modified xsi:type="dcterms:W3CDTF">2023-06-04T10:10:24Z</dcterms:modified>
</cp:coreProperties>
</file>